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Override PartName="/customXml/itemProps3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5.svg" ContentType="image/svg+xml"/>
  <Override PartName="/ppt/media/image27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6" r:id="rId6"/>
    <p:sldId id="261" r:id="rId7"/>
    <p:sldId id="322" r:id="rId8"/>
    <p:sldId id="260" r:id="rId9"/>
    <p:sldId id="259" r:id="rId10"/>
    <p:sldId id="325" r:id="rId11"/>
    <p:sldId id="326" r:id="rId12"/>
    <p:sldId id="299" r:id="rId13"/>
    <p:sldId id="309" r:id="rId14"/>
    <p:sldId id="262" r:id="rId15"/>
    <p:sldId id="302" r:id="rId16"/>
    <p:sldId id="328" r:id="rId17"/>
    <p:sldId id="327" r:id="rId18"/>
    <p:sldId id="329" r:id="rId19"/>
    <p:sldId id="334" r:id="rId20"/>
    <p:sldId id="332" r:id="rId21"/>
    <p:sldId id="310" r:id="rId22"/>
    <p:sldId id="335" r:id="rId23"/>
    <p:sldId id="336" r:id="rId24"/>
    <p:sldId id="314" r:id="rId25"/>
    <p:sldId id="303" r:id="rId26"/>
    <p:sldId id="317" r:id="rId27"/>
    <p:sldId id="319" r:id="rId28"/>
    <p:sldId id="338" r:id="rId29"/>
    <p:sldId id="339" r:id="rId30"/>
    <p:sldId id="341" r:id="rId31"/>
    <p:sldId id="342" r:id="rId32"/>
    <p:sldId id="320" r:id="rId33"/>
    <p:sldId id="344" r:id="rId34"/>
    <p:sldId id="343" r:id="rId35"/>
    <p:sldId id="345" r:id="rId36"/>
    <p:sldId id="346" r:id="rId37"/>
    <p:sldId id="347" r:id="rId38"/>
    <p:sldId id="315" r:id="rId39"/>
    <p:sldId id="316" r:id="rId40"/>
    <p:sldId id="307" r:id="rId41"/>
    <p:sldId id="337" r:id="rId42"/>
    <p:sldId id="348" r:id="rId43"/>
  </p:sldIdLst>
  <p:sldSz cx="9144000" cy="5143500" type="screen16x9"/>
  <p:notesSz cx="6858000" cy="9144000"/>
  <p:embeddedFontLst>
    <p:embeddedFont>
      <p:font typeface="Share Tech" panose="00000500000000000000"/>
      <p:regular r:id="rId49"/>
    </p:embeddedFont>
    <p:embeddedFont>
      <p:font typeface="Share" panose="02000506040000020004"/>
      <p:regular r:id="rId50"/>
    </p:embeddedFont>
    <p:embeddedFont>
      <p:font typeface="Raleway"/>
      <p:regular r:id="rId51"/>
    </p:embeddedFont>
    <p:embeddedFont>
      <p:font typeface="Nunito Light"/>
      <p:regular r:id="rId52"/>
    </p:embeddedFont>
    <p:embeddedFont>
      <p:font typeface="Share Tech" panose="00000500000000000000" charset="0"/>
      <p:regular r:id="rId53"/>
    </p:embeddedFont>
    <p:embeddedFont>
      <p:font typeface="Calibri" panose="020F0502020204030204"/>
      <p:regular r:id="rId54"/>
      <p:bold r:id="rId55"/>
      <p:italic r:id="rId56"/>
      <p:boldItalic r:id="rId57"/>
    </p:embeddedFont>
    <p:embeddedFont>
      <p:font typeface="Cambria Math" panose="02040503050406030204" charset="0"/>
      <p:regular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edcbca19-c7f0-42fd-8899-66a0d666d036}">
          <p14:sldIdLst>
            <p14:sldId id="256"/>
            <p14:sldId id="258"/>
            <p14:sldId id="296"/>
            <p14:sldId id="261"/>
            <p14:sldId id="322"/>
          </p14:sldIdLst>
        </p14:section>
        <p14:section name="Introduction" id="{060ffe1f-bb1f-4ed4-b923-41baa5329f8c}">
          <p14:sldIdLst>
            <p14:sldId id="260"/>
            <p14:sldId id="259"/>
            <p14:sldId id="325"/>
            <p14:sldId id="326"/>
            <p14:sldId id="299"/>
            <p14:sldId id="309"/>
            <p14:sldId id="262"/>
            <p14:sldId id="302"/>
            <p14:sldId id="328"/>
            <p14:sldId id="327"/>
            <p14:sldId id="329"/>
            <p14:sldId id="334"/>
            <p14:sldId id="332"/>
            <p14:sldId id="310"/>
            <p14:sldId id="335"/>
            <p14:sldId id="336"/>
            <p14:sldId id="314"/>
            <p14:sldId id="303"/>
            <p14:sldId id="317"/>
            <p14:sldId id="319"/>
            <p14:sldId id="338"/>
            <p14:sldId id="339"/>
            <p14:sldId id="341"/>
            <p14:sldId id="342"/>
            <p14:sldId id="320"/>
            <p14:sldId id="344"/>
            <p14:sldId id="343"/>
            <p14:sldId id="345"/>
            <p14:sldId id="346"/>
            <p14:sldId id="347"/>
            <p14:sldId id="315"/>
            <p14:sldId id="316"/>
            <p14:sldId id="307"/>
            <p14:sldId id="337"/>
            <p14:sldId id="3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32.xml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2.xml"/><Relationship Id="rId49" Type="http://schemas.openxmlformats.org/officeDocument/2006/relationships/font" Target="fonts/font1.fntdata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3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 is Joshua Teye Tettey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good. Just that the slide is not being presented well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a642015e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a642015e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600" y="1210675"/>
            <a:ext cx="4528800" cy="18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11" name="Google Shape;11;p2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607079" y="493592"/>
            <a:ext cx="2414411" cy="791930"/>
            <a:chOff x="-607079" y="493592"/>
            <a:chExt cx="2414411" cy="79193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2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27" name="Google Shape;27;p2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oogle Shape;29;p2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31" name="Google Shape;31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38" name="Google Shape;38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44" name="Google Shape;44;p2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45" name="Google Shape;45;p2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3700290" y="4571235"/>
            <a:ext cx="1667405" cy="747160"/>
            <a:chOff x="5080152" y="4756299"/>
            <a:chExt cx="1667405" cy="747160"/>
          </a:xfrm>
        </p:grpSpPr>
        <p:grpSp>
          <p:nvGrpSpPr>
            <p:cNvPr id="52" name="Google Shape;52;p2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2307675" y="3388988"/>
            <a:ext cx="4528800" cy="475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23"/>
          <p:cNvGrpSpPr/>
          <p:nvPr/>
        </p:nvGrpSpPr>
        <p:grpSpPr>
          <a:xfrm rot="10800000">
            <a:off x="-729421" y="1120876"/>
            <a:ext cx="1434061" cy="607307"/>
            <a:chOff x="-377161" y="1480452"/>
            <a:chExt cx="1290088" cy="546336"/>
          </a:xfrm>
        </p:grpSpPr>
        <p:sp>
          <p:nvSpPr>
            <p:cNvPr id="617" name="Google Shape;617;p23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0" name="Google Shape;620;p23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621" name="Google Shape;621;p2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7" name="Google Shape;627;p23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628" name="Google Shape;628;p23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3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0" name="Google Shape;630;p23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631" name="Google Shape;631;p23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3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3" name="Google Shape;633;p23"/>
          <p:cNvGrpSpPr/>
          <p:nvPr/>
        </p:nvGrpSpPr>
        <p:grpSpPr>
          <a:xfrm flipH="1">
            <a:off x="8375327" y="4082310"/>
            <a:ext cx="1667405" cy="747160"/>
            <a:chOff x="5080152" y="4756299"/>
            <a:chExt cx="1667405" cy="747160"/>
          </a:xfrm>
        </p:grpSpPr>
        <p:grpSp>
          <p:nvGrpSpPr>
            <p:cNvPr id="634" name="Google Shape;634;p2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35" name="Google Shape;635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38" name="Google Shape;638;p2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42" name="Google Shape;642;p23"/>
          <p:cNvSpPr txBox="1">
            <a:spLocks noGrp="1"/>
          </p:cNvSpPr>
          <p:nvPr>
            <p:ph type="subTitle" idx="1"/>
          </p:nvPr>
        </p:nvSpPr>
        <p:spPr>
          <a:xfrm>
            <a:off x="93762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3" name="Google Shape;643;p23"/>
          <p:cNvSpPr txBox="1">
            <a:spLocks noGrp="1"/>
          </p:cNvSpPr>
          <p:nvPr>
            <p:ph type="subTitle" idx="2"/>
          </p:nvPr>
        </p:nvSpPr>
        <p:spPr>
          <a:xfrm>
            <a:off x="3484347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23"/>
          <p:cNvSpPr txBox="1">
            <a:spLocks noGrp="1"/>
          </p:cNvSpPr>
          <p:nvPr>
            <p:ph type="subTitle" idx="3"/>
          </p:nvPr>
        </p:nvSpPr>
        <p:spPr>
          <a:xfrm>
            <a:off x="603107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23"/>
          <p:cNvSpPr txBox="1">
            <a:spLocks noGrp="1"/>
          </p:cNvSpPr>
          <p:nvPr>
            <p:ph type="subTitle" idx="4"/>
          </p:nvPr>
        </p:nvSpPr>
        <p:spPr>
          <a:xfrm>
            <a:off x="93762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6" name="Google Shape;646;p23"/>
          <p:cNvSpPr txBox="1">
            <a:spLocks noGrp="1"/>
          </p:cNvSpPr>
          <p:nvPr>
            <p:ph type="subTitle" idx="5"/>
          </p:nvPr>
        </p:nvSpPr>
        <p:spPr>
          <a:xfrm>
            <a:off x="3484350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7" name="Google Shape;647;p23"/>
          <p:cNvSpPr txBox="1">
            <a:spLocks noGrp="1"/>
          </p:cNvSpPr>
          <p:nvPr>
            <p:ph type="subTitle" idx="6"/>
          </p:nvPr>
        </p:nvSpPr>
        <p:spPr>
          <a:xfrm>
            <a:off x="603107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8" name="Google Shape;648;p23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4"/>
          <p:cNvGrpSpPr/>
          <p:nvPr/>
        </p:nvGrpSpPr>
        <p:grpSpPr>
          <a:xfrm flipH="1">
            <a:off x="3789254" y="4845812"/>
            <a:ext cx="1565555" cy="569110"/>
            <a:chOff x="371227" y="1223833"/>
            <a:chExt cx="1565555" cy="569110"/>
          </a:xfrm>
        </p:grpSpPr>
        <p:sp>
          <p:nvSpPr>
            <p:cNvPr id="651" name="Google Shape;651;p24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10800000">
            <a:off x="-754484" y="4079856"/>
            <a:ext cx="1667405" cy="747160"/>
            <a:chOff x="5080152" y="4756299"/>
            <a:chExt cx="1667405" cy="747160"/>
          </a:xfrm>
        </p:grpSpPr>
        <p:grpSp>
          <p:nvGrpSpPr>
            <p:cNvPr id="655" name="Google Shape;655;p24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59" name="Google Shape;659;p24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60" name="Google Shape;660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63" name="Google Shape;663;p24"/>
          <p:cNvGrpSpPr/>
          <p:nvPr/>
        </p:nvGrpSpPr>
        <p:grpSpPr>
          <a:xfrm flipH="1">
            <a:off x="8650786" y="4557263"/>
            <a:ext cx="1754375" cy="176025"/>
            <a:chOff x="-1269750" y="4557263"/>
            <a:chExt cx="1754375" cy="176025"/>
          </a:xfrm>
        </p:grpSpPr>
        <p:cxnSp>
          <p:nvCxnSpPr>
            <p:cNvPr id="664" name="Google Shape;664;p24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24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6" name="Google Shape;666;p24"/>
          <p:cNvGrpSpPr/>
          <p:nvPr/>
        </p:nvGrpSpPr>
        <p:grpSpPr>
          <a:xfrm flipH="1">
            <a:off x="7409362" y="277549"/>
            <a:ext cx="1012826" cy="82551"/>
            <a:chOff x="4065599" y="751099"/>
            <a:chExt cx="1012826" cy="82551"/>
          </a:xfrm>
        </p:grpSpPr>
        <p:sp>
          <p:nvSpPr>
            <p:cNvPr id="667" name="Google Shape;667;p24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 flipH="1">
            <a:off x="-879364" y="1145775"/>
            <a:ext cx="1754375" cy="176025"/>
            <a:chOff x="8260400" y="1145775"/>
            <a:chExt cx="1754375" cy="176025"/>
          </a:xfrm>
        </p:grpSpPr>
        <p:cxnSp>
          <p:nvCxnSpPr>
            <p:cNvPr id="674" name="Google Shape;674;p24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4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6" name="Google Shape;676;p24"/>
          <p:cNvSpPr txBox="1">
            <a:spLocks noGrp="1"/>
          </p:cNvSpPr>
          <p:nvPr>
            <p:ph type="subTitle" idx="1"/>
          </p:nvPr>
        </p:nvSpPr>
        <p:spPr>
          <a:xfrm>
            <a:off x="912925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7" name="Google Shape;677;p24"/>
          <p:cNvSpPr txBox="1">
            <a:spLocks noGrp="1"/>
          </p:cNvSpPr>
          <p:nvPr>
            <p:ph type="subTitle" idx="2"/>
          </p:nvPr>
        </p:nvSpPr>
        <p:spPr>
          <a:xfrm>
            <a:off x="4894652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24"/>
          <p:cNvSpPr txBox="1">
            <a:spLocks noGrp="1"/>
          </p:cNvSpPr>
          <p:nvPr>
            <p:ph type="subTitle" idx="3"/>
          </p:nvPr>
        </p:nvSpPr>
        <p:spPr>
          <a:xfrm>
            <a:off x="912925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24"/>
          <p:cNvSpPr txBox="1">
            <a:spLocks noGrp="1"/>
          </p:cNvSpPr>
          <p:nvPr>
            <p:ph type="subTitle" idx="4"/>
          </p:nvPr>
        </p:nvSpPr>
        <p:spPr>
          <a:xfrm>
            <a:off x="4894652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0" name="Google Shape;680;p24"/>
          <p:cNvSpPr txBox="1">
            <a:spLocks noGrp="1"/>
          </p:cNvSpPr>
          <p:nvPr>
            <p:ph type="subTitle" idx="5"/>
          </p:nvPr>
        </p:nvSpPr>
        <p:spPr>
          <a:xfrm>
            <a:off x="9129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1" name="Google Shape;681;p24"/>
          <p:cNvSpPr txBox="1">
            <a:spLocks noGrp="1"/>
          </p:cNvSpPr>
          <p:nvPr>
            <p:ph type="subTitle" idx="6"/>
          </p:nvPr>
        </p:nvSpPr>
        <p:spPr>
          <a:xfrm>
            <a:off x="9129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2" name="Google Shape;682;p24"/>
          <p:cNvSpPr txBox="1">
            <a:spLocks noGrp="1"/>
          </p:cNvSpPr>
          <p:nvPr>
            <p:ph type="subTitle" idx="7"/>
          </p:nvPr>
        </p:nvSpPr>
        <p:spPr>
          <a:xfrm>
            <a:off x="48946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3" name="Google Shape;683;p24"/>
          <p:cNvSpPr txBox="1">
            <a:spLocks noGrp="1"/>
          </p:cNvSpPr>
          <p:nvPr>
            <p:ph type="subTitle" idx="8"/>
          </p:nvPr>
        </p:nvSpPr>
        <p:spPr>
          <a:xfrm>
            <a:off x="48946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4" name="Google Shape;684;p24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8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813" name="Google Shape;813;p28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16" name="Google Shape;816;p28"/>
          <p:cNvGrpSpPr/>
          <p:nvPr/>
        </p:nvGrpSpPr>
        <p:grpSpPr>
          <a:xfrm rot="10800000" flipH="1">
            <a:off x="-607079" y="231542"/>
            <a:ext cx="2414411" cy="791930"/>
            <a:chOff x="-607079" y="493592"/>
            <a:chExt cx="2414411" cy="791930"/>
          </a:xfrm>
        </p:grpSpPr>
        <p:grpSp>
          <p:nvGrpSpPr>
            <p:cNvPr id="817" name="Google Shape;817;p28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818" name="Google Shape;818;p28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21" name="Google Shape;821;p28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822" name="Google Shape;822;p28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25" name="Google Shape;825;p28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826" name="Google Shape;826;p28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8" name="Google Shape;828;p28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829" name="Google Shape;829;p28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8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28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832" name="Google Shape;832;p28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833" name="Google Shape;833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39" name="Google Shape;839;p28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840" name="Google Shape;840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46" name="Google Shape;846;p28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847" name="Google Shape;847;p28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3" name="Google Shape;853;p28"/>
          <p:cNvGrpSpPr/>
          <p:nvPr/>
        </p:nvGrpSpPr>
        <p:grpSpPr>
          <a:xfrm>
            <a:off x="4327200" y="4426152"/>
            <a:ext cx="413601" cy="355696"/>
            <a:chOff x="6836400" y="2393902"/>
            <a:chExt cx="413601" cy="355696"/>
          </a:xfrm>
        </p:grpSpPr>
        <p:sp>
          <p:nvSpPr>
            <p:cNvPr id="854" name="Google Shape;854;p28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29"/>
          <p:cNvGrpSpPr/>
          <p:nvPr/>
        </p:nvGrpSpPr>
        <p:grpSpPr>
          <a:xfrm rot="10800000">
            <a:off x="-729421" y="2359826"/>
            <a:ext cx="1434061" cy="607307"/>
            <a:chOff x="-377161" y="1480452"/>
            <a:chExt cx="1290088" cy="546336"/>
          </a:xfrm>
        </p:grpSpPr>
        <p:sp>
          <p:nvSpPr>
            <p:cNvPr id="858" name="Google Shape;858;p29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1" name="Google Shape;861;p29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862" name="Google Shape;862;p29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8" name="Google Shape;868;p29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869" name="Google Shape;869;p29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9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1" name="Google Shape;871;p29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872" name="Google Shape;872;p29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9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29"/>
          <p:cNvGrpSpPr/>
          <p:nvPr/>
        </p:nvGrpSpPr>
        <p:grpSpPr>
          <a:xfrm flipH="1">
            <a:off x="7897757" y="4082310"/>
            <a:ext cx="1667405" cy="747160"/>
            <a:chOff x="5080152" y="4756299"/>
            <a:chExt cx="1667405" cy="747160"/>
          </a:xfrm>
        </p:grpSpPr>
        <p:grpSp>
          <p:nvGrpSpPr>
            <p:cNvPr id="875" name="Google Shape;875;p29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876" name="Google Shape;876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79" name="Google Shape;879;p29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>
            <a:off x="4209877" y="4845812"/>
            <a:ext cx="1565555" cy="569110"/>
            <a:chOff x="371227" y="1223833"/>
            <a:chExt cx="1565555" cy="569110"/>
          </a:xfrm>
        </p:grpSpPr>
        <p:sp>
          <p:nvSpPr>
            <p:cNvPr id="63" name="Google Shape;63;p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10800000" flipH="1">
            <a:off x="5210240" y="-171947"/>
            <a:ext cx="1667405" cy="747160"/>
            <a:chOff x="5080152" y="4756299"/>
            <a:chExt cx="1667405" cy="747160"/>
          </a:xfrm>
        </p:grpSpPr>
        <p:grpSp>
          <p:nvGrpSpPr>
            <p:cNvPr id="67" name="Google Shape;67;p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5" name="Google Shape;75;p3"/>
          <p:cNvGrpSpPr/>
          <p:nvPr/>
        </p:nvGrpSpPr>
        <p:grpSpPr>
          <a:xfrm>
            <a:off x="-1269750" y="4557263"/>
            <a:ext cx="1754375" cy="176025"/>
            <a:chOff x="-1269750" y="4557263"/>
            <a:chExt cx="1754375" cy="176025"/>
          </a:xfrm>
        </p:grpSpPr>
        <p:cxnSp>
          <p:nvCxnSpPr>
            <p:cNvPr id="76" name="Google Shape;76;p3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78;p3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79" name="Google Shape;79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>
            <a:off x="713224" y="277549"/>
            <a:ext cx="1012826" cy="82551"/>
            <a:chOff x="4065599" y="751099"/>
            <a:chExt cx="1012826" cy="82551"/>
          </a:xfrm>
        </p:grpSpPr>
        <p:sp>
          <p:nvSpPr>
            <p:cNvPr id="86" name="Google Shape;86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8260400" y="1145775"/>
            <a:ext cx="1754375" cy="176025"/>
            <a:chOff x="8260400" y="1145775"/>
            <a:chExt cx="1754375" cy="176025"/>
          </a:xfrm>
        </p:grpSpPr>
        <p:cxnSp>
          <p:nvCxnSpPr>
            <p:cNvPr id="93" name="Google Shape;93;p3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2934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5"/>
          <p:cNvGrpSpPr/>
          <p:nvPr/>
        </p:nvGrpSpPr>
        <p:grpSpPr>
          <a:xfrm rot="10800000" flipH="1">
            <a:off x="7530539" y="493592"/>
            <a:ext cx="2414411" cy="791930"/>
            <a:chOff x="-607079" y="493592"/>
            <a:chExt cx="2414411" cy="791930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7" name="Google Shape;137;p5"/>
          <p:cNvGrpSpPr/>
          <p:nvPr/>
        </p:nvGrpSpPr>
        <p:grpSpPr>
          <a:xfrm>
            <a:off x="8231125" y="4199825"/>
            <a:ext cx="1754375" cy="176025"/>
            <a:chOff x="8260400" y="539500"/>
            <a:chExt cx="1754375" cy="176025"/>
          </a:xfrm>
        </p:grpSpPr>
        <p:cxnSp>
          <p:nvCxnSpPr>
            <p:cNvPr id="138" name="Google Shape;138;p5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" name="Google Shape;140;p5"/>
          <p:cNvGrpSpPr/>
          <p:nvPr/>
        </p:nvGrpSpPr>
        <p:grpSpPr>
          <a:xfrm rot="10800000" flipH="1">
            <a:off x="-754485" y="3894382"/>
            <a:ext cx="1667405" cy="747160"/>
            <a:chOff x="5080152" y="4756299"/>
            <a:chExt cx="1667405" cy="747160"/>
          </a:xfrm>
        </p:grpSpPr>
        <p:grpSp>
          <p:nvGrpSpPr>
            <p:cNvPr id="141" name="Google Shape;141;p5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>
            <a:off x="-841450" y="539500"/>
            <a:ext cx="1754375" cy="176025"/>
            <a:chOff x="-1041150" y="4427975"/>
            <a:chExt cx="1754375" cy="176025"/>
          </a:xfrm>
        </p:grpSpPr>
        <p:cxnSp>
          <p:nvCxnSpPr>
            <p:cNvPr id="150" name="Google Shape;150;p5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" name="Google Shape;152;p5"/>
          <p:cNvGrpSpPr/>
          <p:nvPr/>
        </p:nvGrpSpPr>
        <p:grpSpPr>
          <a:xfrm>
            <a:off x="4065586" y="4641549"/>
            <a:ext cx="1012826" cy="82551"/>
            <a:chOff x="4065599" y="751099"/>
            <a:chExt cx="1012826" cy="82551"/>
          </a:xfrm>
        </p:grpSpPr>
        <p:sp>
          <p:nvSpPr>
            <p:cNvPr id="153" name="Google Shape;153;p5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9" name="Google Shape;159;p5"/>
          <p:cNvSpPr txBox="1">
            <a:spLocks noGrp="1"/>
          </p:cNvSpPr>
          <p:nvPr>
            <p:ph type="subTitle" idx="1"/>
          </p:nvPr>
        </p:nvSpPr>
        <p:spPr>
          <a:xfrm>
            <a:off x="1944900" y="3417217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5"/>
          <p:cNvSpPr txBox="1">
            <a:spLocks noGrp="1"/>
          </p:cNvSpPr>
          <p:nvPr>
            <p:ph type="subTitle" idx="2"/>
          </p:nvPr>
        </p:nvSpPr>
        <p:spPr>
          <a:xfrm>
            <a:off x="1944900" y="2057992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5"/>
          <p:cNvSpPr txBox="1">
            <a:spLocks noGrp="1"/>
          </p:cNvSpPr>
          <p:nvPr>
            <p:ph type="subTitle" idx="3"/>
          </p:nvPr>
        </p:nvSpPr>
        <p:spPr>
          <a:xfrm>
            <a:off x="1944900" y="1622992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5"/>
          <p:cNvSpPr txBox="1">
            <a:spLocks noGrp="1"/>
          </p:cNvSpPr>
          <p:nvPr>
            <p:ph type="subTitle" idx="4"/>
          </p:nvPr>
        </p:nvSpPr>
        <p:spPr>
          <a:xfrm>
            <a:off x="1944902" y="2982217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7"/>
          <p:cNvGrpSpPr/>
          <p:nvPr/>
        </p:nvGrpSpPr>
        <p:grpSpPr>
          <a:xfrm>
            <a:off x="3695471" y="-292085"/>
            <a:ext cx="1434061" cy="607307"/>
            <a:chOff x="-377161" y="1480452"/>
            <a:chExt cx="1290088" cy="546336"/>
          </a:xfrm>
        </p:grpSpPr>
        <p:sp>
          <p:nvSpPr>
            <p:cNvPr id="194" name="Google Shape;194;p7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7" name="Google Shape;197;p7"/>
          <p:cNvGrpSpPr/>
          <p:nvPr/>
        </p:nvGrpSpPr>
        <p:grpSpPr>
          <a:xfrm rot="10800000" flipH="1">
            <a:off x="-644529" y="3843560"/>
            <a:ext cx="2414411" cy="791930"/>
            <a:chOff x="-607079" y="493592"/>
            <a:chExt cx="2414411" cy="791930"/>
          </a:xfrm>
        </p:grpSpPr>
        <p:grpSp>
          <p:nvGrpSpPr>
            <p:cNvPr id="198" name="Google Shape;198;p7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06" name="Google Shape;206;p7"/>
          <p:cNvGrpSpPr/>
          <p:nvPr/>
        </p:nvGrpSpPr>
        <p:grpSpPr>
          <a:xfrm>
            <a:off x="8720000" y="4515975"/>
            <a:ext cx="1754375" cy="176025"/>
            <a:chOff x="8720000" y="4515975"/>
            <a:chExt cx="1754375" cy="176025"/>
          </a:xfrm>
        </p:grpSpPr>
        <p:cxnSp>
          <p:nvCxnSpPr>
            <p:cNvPr id="207" name="Google Shape;207;p7"/>
            <p:cNvCxnSpPr/>
            <p:nvPr/>
          </p:nvCxnSpPr>
          <p:spPr>
            <a:xfrm>
              <a:off x="8720000" y="4515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7"/>
            <p:cNvCxnSpPr/>
            <p:nvPr/>
          </p:nvCxnSpPr>
          <p:spPr>
            <a:xfrm>
              <a:off x="8890375" y="4692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7"/>
          <p:cNvGrpSpPr/>
          <p:nvPr/>
        </p:nvGrpSpPr>
        <p:grpSpPr>
          <a:xfrm>
            <a:off x="7417949" y="277549"/>
            <a:ext cx="1012826" cy="82551"/>
            <a:chOff x="4065599" y="751099"/>
            <a:chExt cx="1012826" cy="82551"/>
          </a:xfrm>
        </p:grpSpPr>
        <p:sp>
          <p:nvSpPr>
            <p:cNvPr id="210" name="Google Shape;210;p7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-1041150" y="360100"/>
            <a:ext cx="1754375" cy="176025"/>
            <a:chOff x="-1041150" y="360100"/>
            <a:chExt cx="1754375" cy="176025"/>
          </a:xfrm>
        </p:grpSpPr>
        <p:cxnSp>
          <p:nvCxnSpPr>
            <p:cNvPr id="217" name="Google Shape;217;p7"/>
            <p:cNvCxnSpPr/>
            <p:nvPr/>
          </p:nvCxnSpPr>
          <p:spPr>
            <a:xfrm>
              <a:off x="-1041150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-870775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912925" y="1006625"/>
            <a:ext cx="39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912925" y="1721875"/>
            <a:ext cx="3944700" cy="2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1" name="Google Shape;221;p7"/>
          <p:cNvSpPr>
            <a:spLocks noGrp="1"/>
          </p:cNvSpPr>
          <p:nvPr>
            <p:ph type="pic" idx="2"/>
          </p:nvPr>
        </p:nvSpPr>
        <p:spPr>
          <a:xfrm>
            <a:off x="5346400" y="539500"/>
            <a:ext cx="30843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3"/>
          <p:cNvGrpSpPr/>
          <p:nvPr/>
        </p:nvGrpSpPr>
        <p:grpSpPr>
          <a:xfrm rot="-2700000" flipH="1">
            <a:off x="-1044728" y="2454864"/>
            <a:ext cx="1565540" cy="569105"/>
            <a:chOff x="371227" y="1223833"/>
            <a:chExt cx="1565555" cy="569110"/>
          </a:xfrm>
        </p:grpSpPr>
        <p:sp>
          <p:nvSpPr>
            <p:cNvPr id="285" name="Google Shape;285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88" name="Google Shape;288;p13"/>
          <p:cNvGrpSpPr/>
          <p:nvPr/>
        </p:nvGrpSpPr>
        <p:grpSpPr>
          <a:xfrm flipH="1">
            <a:off x="7372165" y="331149"/>
            <a:ext cx="1565555" cy="569110"/>
            <a:chOff x="371227" y="1223833"/>
            <a:chExt cx="1565555" cy="569110"/>
          </a:xfrm>
        </p:grpSpPr>
        <p:sp>
          <p:nvSpPr>
            <p:cNvPr id="289" name="Google Shape;289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2" name="Google Shape;292;p13"/>
          <p:cNvGrpSpPr/>
          <p:nvPr/>
        </p:nvGrpSpPr>
        <p:grpSpPr>
          <a:xfrm>
            <a:off x="7495671" y="3984367"/>
            <a:ext cx="2414411" cy="791930"/>
            <a:chOff x="-607079" y="493592"/>
            <a:chExt cx="2414411" cy="791930"/>
          </a:xfrm>
        </p:grpSpPr>
        <p:grpSp>
          <p:nvGrpSpPr>
            <p:cNvPr id="293" name="Google Shape;293;p13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97" name="Google Shape;297;p13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98" name="Google Shape;298;p13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01" name="Google Shape;301;p13"/>
          <p:cNvGrpSpPr/>
          <p:nvPr/>
        </p:nvGrpSpPr>
        <p:grpSpPr>
          <a:xfrm>
            <a:off x="713224" y="277549"/>
            <a:ext cx="1089026" cy="231176"/>
            <a:chOff x="713224" y="277549"/>
            <a:chExt cx="1089026" cy="231176"/>
          </a:xfrm>
        </p:grpSpPr>
        <p:grpSp>
          <p:nvGrpSpPr>
            <p:cNvPr id="302" name="Google Shape;302;p13"/>
            <p:cNvGrpSpPr/>
            <p:nvPr/>
          </p:nvGrpSpPr>
          <p:grpSpPr>
            <a:xfrm>
              <a:off x="789424" y="426174"/>
              <a:ext cx="1012826" cy="82551"/>
              <a:chOff x="4065599" y="751099"/>
              <a:chExt cx="1012826" cy="82551"/>
            </a:xfrm>
          </p:grpSpPr>
          <p:sp>
            <p:nvSpPr>
              <p:cNvPr id="303" name="Google Shape;303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713224" y="277549"/>
              <a:ext cx="1012826" cy="82551"/>
              <a:chOff x="4065599" y="751099"/>
              <a:chExt cx="1012826" cy="82551"/>
            </a:xfrm>
          </p:grpSpPr>
          <p:sp>
            <p:nvSpPr>
              <p:cNvPr id="310" name="Google Shape;310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16" name="Google Shape;316;p13"/>
          <p:cNvGrpSpPr/>
          <p:nvPr/>
        </p:nvGrpSpPr>
        <p:grpSpPr>
          <a:xfrm>
            <a:off x="8430775" y="2720675"/>
            <a:ext cx="1754375" cy="176025"/>
            <a:chOff x="8430775" y="2720675"/>
            <a:chExt cx="1754375" cy="176025"/>
          </a:xfrm>
        </p:grpSpPr>
        <p:cxnSp>
          <p:nvCxnSpPr>
            <p:cNvPr id="317" name="Google Shape;317;p13"/>
            <p:cNvCxnSpPr/>
            <p:nvPr/>
          </p:nvCxnSpPr>
          <p:spPr>
            <a:xfrm>
              <a:off x="8430775" y="27206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3"/>
            <p:cNvCxnSpPr/>
            <p:nvPr/>
          </p:nvCxnSpPr>
          <p:spPr>
            <a:xfrm>
              <a:off x="8601150" y="28967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9" name="Google Shape;319;p13"/>
          <p:cNvGrpSpPr/>
          <p:nvPr/>
        </p:nvGrpSpPr>
        <p:grpSpPr>
          <a:xfrm>
            <a:off x="4065586" y="4603999"/>
            <a:ext cx="1012826" cy="82551"/>
            <a:chOff x="4065599" y="751099"/>
            <a:chExt cx="1012826" cy="82551"/>
          </a:xfrm>
        </p:grpSpPr>
        <p:sp>
          <p:nvSpPr>
            <p:cNvPr id="320" name="Google Shape;320;p1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6" name="Google Shape;326;p13"/>
          <p:cNvGrpSpPr/>
          <p:nvPr/>
        </p:nvGrpSpPr>
        <p:grpSpPr>
          <a:xfrm>
            <a:off x="-1041150" y="4604000"/>
            <a:ext cx="1754375" cy="176025"/>
            <a:chOff x="-1041150" y="4604000"/>
            <a:chExt cx="1754375" cy="176025"/>
          </a:xfrm>
        </p:grpSpPr>
        <p:cxnSp>
          <p:nvCxnSpPr>
            <p:cNvPr id="327" name="Google Shape;327;p13"/>
            <p:cNvCxnSpPr/>
            <p:nvPr/>
          </p:nvCxnSpPr>
          <p:spPr>
            <a:xfrm>
              <a:off x="-1041150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-870775" y="47800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13"/>
          <p:cNvSpPr txBox="1">
            <a:spLocks noGrp="1"/>
          </p:cNvSpPr>
          <p:nvPr>
            <p:ph type="title" hasCustomPrompt="1"/>
          </p:nvPr>
        </p:nvSpPr>
        <p:spPr>
          <a:xfrm>
            <a:off x="1141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1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3" hasCustomPrompt="1"/>
          </p:nvPr>
        </p:nvSpPr>
        <p:spPr>
          <a:xfrm>
            <a:off x="34860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4" hasCustomPrompt="1"/>
          </p:nvPr>
        </p:nvSpPr>
        <p:spPr>
          <a:xfrm>
            <a:off x="34860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5" hasCustomPrompt="1"/>
          </p:nvPr>
        </p:nvSpPr>
        <p:spPr>
          <a:xfrm>
            <a:off x="5830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6" hasCustomPrompt="1"/>
          </p:nvPr>
        </p:nvSpPr>
        <p:spPr>
          <a:xfrm>
            <a:off x="5830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1141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6" name="Google Shape;336;p13"/>
          <p:cNvSpPr txBox="1">
            <a:spLocks noGrp="1"/>
          </p:cNvSpPr>
          <p:nvPr>
            <p:ph type="subTitle" idx="7"/>
          </p:nvPr>
        </p:nvSpPr>
        <p:spPr>
          <a:xfrm>
            <a:off x="34860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7" name="Google Shape;337;p13"/>
          <p:cNvSpPr txBox="1">
            <a:spLocks noGrp="1"/>
          </p:cNvSpPr>
          <p:nvPr>
            <p:ph type="subTitle" idx="8"/>
          </p:nvPr>
        </p:nvSpPr>
        <p:spPr>
          <a:xfrm>
            <a:off x="5830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1141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9" name="Google Shape;339;p13"/>
          <p:cNvSpPr txBox="1">
            <a:spLocks noGrp="1"/>
          </p:cNvSpPr>
          <p:nvPr>
            <p:ph type="subTitle" idx="13"/>
          </p:nvPr>
        </p:nvSpPr>
        <p:spPr>
          <a:xfrm>
            <a:off x="34860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0" name="Google Shape;340;p13"/>
          <p:cNvSpPr txBox="1">
            <a:spLocks noGrp="1"/>
          </p:cNvSpPr>
          <p:nvPr>
            <p:ph type="subTitle" idx="14"/>
          </p:nvPr>
        </p:nvSpPr>
        <p:spPr>
          <a:xfrm>
            <a:off x="5830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1" name="Google Shape;341;p13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8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9.png"/><Relationship Id="rId10" Type="http://schemas.openxmlformats.org/officeDocument/2006/relationships/tags" Target="../tags/tag1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"/>
          <p:cNvSpPr txBox="1">
            <a:spLocks noGrp="1"/>
          </p:cNvSpPr>
          <p:nvPr>
            <p:ph type="ctrTitle"/>
          </p:nvPr>
        </p:nvSpPr>
        <p:spPr>
          <a:xfrm>
            <a:off x="926198" y="947781"/>
            <a:ext cx="7491833" cy="196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DEEP</a:t>
            </a:r>
            <a:r>
              <a:rPr lang="en-US" altLang="en-US" sz="5400" dirty="0">
                <a:solidFill>
                  <a:schemeClr val="lt2"/>
                </a:solidFill>
              </a:rPr>
              <a:t> </a:t>
            </a:r>
            <a:r>
              <a:rPr lang="en-US" altLang="en-US" sz="5400" dirty="0">
                <a:solidFill>
                  <a:schemeClr val="accent2"/>
                </a:solidFill>
              </a:rPr>
              <a:t>Generative Models for Medical Image</a:t>
            </a:r>
            <a:r>
              <a:rPr lang="en-US" altLang="en-US" sz="5400" dirty="0">
                <a:solidFill>
                  <a:schemeClr val="accent2"/>
                </a:solidFill>
              </a:rPr>
              <a:t> </a:t>
            </a:r>
            <a:r>
              <a:rPr lang="en-US" altLang="en-US" sz="5400" dirty="0">
                <a:solidFill>
                  <a:schemeClr val="accent2"/>
                </a:solidFill>
              </a:rPr>
              <a:t>Synthesis</a:t>
            </a:r>
            <a:endParaRPr lang="en-US" altLang="en-US" sz="5400" dirty="0">
              <a:solidFill>
                <a:schemeClr val="accent2"/>
              </a:solidFill>
            </a:endParaRPr>
          </a:p>
        </p:txBody>
      </p:sp>
      <p:sp>
        <p:nvSpPr>
          <p:cNvPr id="894" name="Google Shape;894;p33"/>
          <p:cNvSpPr txBox="1">
            <a:spLocks noGrp="1"/>
          </p:cNvSpPr>
          <p:nvPr>
            <p:ph type="subTitle" idx="1"/>
          </p:nvPr>
        </p:nvSpPr>
        <p:spPr>
          <a:xfrm>
            <a:off x="1696861" y="3465727"/>
            <a:ext cx="6196330" cy="948229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Presented by: 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Joshua Teye Tettey &amp; Erica Akanko 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Date: 2</a:t>
            </a:r>
            <a:r>
              <a:rPr lang="en-US" altLang="en-GB" dirty="0"/>
              <a:t>0</a:t>
            </a:r>
            <a:r>
              <a:rPr lang="en-GB" dirty="0"/>
              <a:t>/</a:t>
            </a:r>
            <a:r>
              <a:rPr lang="en-US" altLang="en-GB" dirty="0"/>
              <a:t>06</a:t>
            </a:r>
            <a:r>
              <a:rPr lang="en-GB" dirty="0"/>
              <a:t>/25</a:t>
            </a:r>
            <a:endParaRPr dirty="0"/>
          </a:p>
        </p:txBody>
      </p:sp>
      <p:grpSp>
        <p:nvGrpSpPr>
          <p:cNvPr id="895" name="Google Shape;895;p33"/>
          <p:cNvGrpSpPr/>
          <p:nvPr/>
        </p:nvGrpSpPr>
        <p:grpSpPr>
          <a:xfrm>
            <a:off x="8004430" y="2754331"/>
            <a:ext cx="413601" cy="355696"/>
            <a:chOff x="6836400" y="2393902"/>
            <a:chExt cx="413601" cy="355696"/>
          </a:xfrm>
        </p:grpSpPr>
        <p:sp>
          <p:nvSpPr>
            <p:cNvPr id="896" name="Google Shape;896;p33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98" name="Google Shape;898;p33"/>
          <p:cNvGrpSpPr/>
          <p:nvPr/>
        </p:nvGrpSpPr>
        <p:grpSpPr>
          <a:xfrm>
            <a:off x="926199" y="2754331"/>
            <a:ext cx="413601" cy="355696"/>
            <a:chOff x="1894000" y="2393902"/>
            <a:chExt cx="413601" cy="355696"/>
          </a:xfrm>
        </p:grpSpPr>
        <p:sp>
          <p:nvSpPr>
            <p:cNvPr id="899" name="Google Shape;899;p33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39801" y="2848419"/>
            <a:ext cx="666462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lt2"/>
                </a:solidFill>
                <a:latin typeface="Share Tech" panose="00000500000000000000" charset="0"/>
                <a:cs typeface="Arial" panose="020B0604020202020204" pitchFamily="34" charset="0"/>
              </a:rPr>
              <a:t>Hands-on Tutorial</a:t>
            </a:r>
            <a:endParaRPr lang="en-US" sz="2800" dirty="0">
              <a:latin typeface="Share Tech" panose="00000500000000000000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241063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Case Studies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713105" y="599440"/>
            <a:ext cx="3293745" cy="39439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3130" y="264160"/>
            <a:ext cx="7318375" cy="9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Deep Learning in Medical Diagnosis: </a:t>
            </a:r>
            <a:br>
              <a:rPr lang="en-US" sz="2800" dirty="0"/>
            </a:br>
            <a:r>
              <a:rPr lang="en-US" sz="2800" dirty="0"/>
              <a:t>Case Studies (Ghana)</a:t>
            </a:r>
            <a:endParaRPr lang="en-US" sz="2800" dirty="0"/>
          </a:p>
        </p:txBody>
      </p:sp>
      <p:sp>
        <p:nvSpPr>
          <p:cNvPr id="6" name="任意多边形: 形状 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00355" y="1703705"/>
            <a:ext cx="8734425" cy="3313430"/>
          </a:xfrm>
          <a:custGeom>
            <a:avLst/>
            <a:gdLst>
              <a:gd name="connsiteX0" fmla="*/ 0 w 12205318"/>
              <a:gd name="connsiteY0" fmla="*/ 0 h 4440466"/>
              <a:gd name="connsiteX1" fmla="*/ 2537856 w 12205318"/>
              <a:gd name="connsiteY1" fmla="*/ 0 h 4440466"/>
              <a:gd name="connsiteX2" fmla="*/ 2547059 w 12205318"/>
              <a:gd name="connsiteY2" fmla="*/ 60299 h 4440466"/>
              <a:gd name="connsiteX3" fmla="*/ 3305334 w 12205318"/>
              <a:gd name="connsiteY3" fmla="*/ 678311 h 4440466"/>
              <a:gd name="connsiteX4" fmla="*/ 4063609 w 12205318"/>
              <a:gd name="connsiteY4" fmla="*/ 60299 h 4440466"/>
              <a:gd name="connsiteX5" fmla="*/ 4072812 w 12205318"/>
              <a:gd name="connsiteY5" fmla="*/ 0 h 4440466"/>
              <a:gd name="connsiteX6" fmla="*/ 7982863 w 12205318"/>
              <a:gd name="connsiteY6" fmla="*/ 0 h 4440466"/>
              <a:gd name="connsiteX7" fmla="*/ 7992066 w 12205318"/>
              <a:gd name="connsiteY7" fmla="*/ 60299 h 4440466"/>
              <a:gd name="connsiteX8" fmla="*/ 8750341 w 12205318"/>
              <a:gd name="connsiteY8" fmla="*/ 678311 h 4440466"/>
              <a:gd name="connsiteX9" fmla="*/ 9508616 w 12205318"/>
              <a:gd name="connsiteY9" fmla="*/ 60299 h 4440466"/>
              <a:gd name="connsiteX10" fmla="*/ 9517819 w 12205318"/>
              <a:gd name="connsiteY10" fmla="*/ 0 h 4440466"/>
              <a:gd name="connsiteX11" fmla="*/ 12205318 w 12205318"/>
              <a:gd name="connsiteY11" fmla="*/ 0 h 4440466"/>
              <a:gd name="connsiteX12" fmla="*/ 12205318 w 12205318"/>
              <a:gd name="connsiteY12" fmla="*/ 4440466 h 4440466"/>
              <a:gd name="connsiteX13" fmla="*/ 0 w 12205318"/>
              <a:gd name="connsiteY13" fmla="*/ 4440466 h 4440466"/>
              <a:gd name="connsiteX14" fmla="*/ 0 w 12205318"/>
              <a:gd name="connsiteY14" fmla="*/ 0 h 444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318" h="4440466">
                <a:moveTo>
                  <a:pt x="0" y="0"/>
                </a:moveTo>
                <a:lnTo>
                  <a:pt x="2537856" y="0"/>
                </a:lnTo>
                <a:lnTo>
                  <a:pt x="2547059" y="60299"/>
                </a:lnTo>
                <a:cubicBezTo>
                  <a:pt x="2619232" y="412998"/>
                  <a:pt x="2931300" y="678311"/>
                  <a:pt x="3305334" y="678311"/>
                </a:cubicBezTo>
                <a:cubicBezTo>
                  <a:pt x="3679369" y="678311"/>
                  <a:pt x="3991437" y="412998"/>
                  <a:pt x="4063609" y="60299"/>
                </a:cubicBezTo>
                <a:lnTo>
                  <a:pt x="4072812" y="0"/>
                </a:lnTo>
                <a:lnTo>
                  <a:pt x="7982863" y="0"/>
                </a:lnTo>
                <a:lnTo>
                  <a:pt x="7992066" y="60299"/>
                </a:lnTo>
                <a:cubicBezTo>
                  <a:pt x="8064239" y="412998"/>
                  <a:pt x="8376307" y="678311"/>
                  <a:pt x="8750341" y="678311"/>
                </a:cubicBezTo>
                <a:cubicBezTo>
                  <a:pt x="9124375" y="678311"/>
                  <a:pt x="9436443" y="412998"/>
                  <a:pt x="9508616" y="60299"/>
                </a:cubicBezTo>
                <a:lnTo>
                  <a:pt x="9517819" y="0"/>
                </a:lnTo>
                <a:lnTo>
                  <a:pt x="12205318" y="0"/>
                </a:lnTo>
                <a:lnTo>
                  <a:pt x="12205318" y="4440466"/>
                </a:lnTo>
                <a:lnTo>
                  <a:pt x="0" y="444046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80000"/>
                      </a:schemeClr>
                    </a:gs>
                  </a:gsLst>
                  <a:lin ang="14400000" scaled="0"/>
                </a:gra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99110" y="2571750"/>
            <a:ext cx="3989705" cy="2027555"/>
          </a:xfrm>
          <a:prstGeom prst="rect">
            <a:avLst/>
          </a:prstGeom>
        </p:spPr>
        <p:txBody>
          <a:bodyPr wrap="square" lIns="0" tIns="0" rIns="0" bIns="0" anchor="t" anchorCtr="0"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b="1" dirty="0">
                <a:solidFill>
                  <a:schemeClr val="tx2"/>
                </a:solidFill>
                <a:sym typeface="+mn-ea"/>
              </a:rPr>
              <a:t>Chestify</a:t>
            </a:r>
            <a:r>
              <a:rPr lang="en-US" sz="1200" dirty="0">
                <a:solidFill>
                  <a:schemeClr val="tx2"/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is 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 a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Ghanaian initiative focused on democratizing access to radiological diagnostics using artificial intelligence.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 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Their platform leverages deep learning to 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detect chest-related diseases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like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tuberculosis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and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pneumonia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in real-time, offering results in less than 2 minutes.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It addresses critical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delays in diagnosis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caused by a lack of radiologists—Ghana reportedly has fewer than 100 radiologists serving a population of over 30 million.</a:t>
            </a:r>
            <a:endParaRPr lang="en-US"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24120" y="2571750"/>
            <a:ext cx="3786505" cy="1860550"/>
          </a:xfrm>
          <a:prstGeom prst="rect">
            <a:avLst/>
          </a:prstGeom>
        </p:spPr>
        <p:txBody>
          <a:bodyPr wrap="square" lIns="0" tIns="0" rIns="0" bIns="0" anchor="t" anchorCtr="0"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b="1" dirty="0">
                <a:solidFill>
                  <a:schemeClr val="tx2"/>
                </a:solidFill>
                <a:sym typeface="+mn-ea"/>
              </a:rPr>
              <a:t>Moremi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, uses deep learning to analyze chest x-rays and detect diseases such as pneumonia, tuberculosis, cardiomegaly, and pleural effusion.</a:t>
            </a:r>
            <a:endParaRPr lang="en-US" sz="1200" dirty="0">
              <a:solidFill>
                <a:schemeClr val="accent2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The model is designed to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assist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 radiologists</a:t>
            </a:r>
            <a:r>
              <a:rPr lang="en-GB" altLang="en-US" sz="1200" b="1" dirty="0">
                <a:solidFill>
                  <a:schemeClr val="accent2"/>
                </a:solidFill>
                <a:sym typeface="+mn-ea"/>
              </a:rPr>
              <a:t> and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provid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e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quick, reliable second opinions, especially in hospitals with few specialists.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Moremi is trained using labeled datasets and fine-tuned for regional diseases and imaging characteristics, making it well-suited for 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West African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contexts.</a:t>
            </a:r>
            <a:endParaRPr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429128" y="2304813"/>
            <a:ext cx="2473249" cy="41582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Chestify</a:t>
            </a:r>
            <a:endParaRPr lang="en-US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325872" y="2304813"/>
            <a:ext cx="2473249" cy="41582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Moremi</a:t>
            </a:r>
            <a:endParaRPr lang="en-US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>
            <p:custDataLst>
              <p:tags r:id="rId6"/>
            </p:custDataLst>
          </p:nvPr>
        </p:nvGrpSpPr>
        <p:grpSpPr>
          <a:xfrm>
            <a:off x="2266950" y="1226820"/>
            <a:ext cx="798830" cy="798830"/>
            <a:chOff x="3701" y="2130"/>
            <a:chExt cx="1258" cy="1258"/>
          </a:xfrm>
        </p:grpSpPr>
        <p:sp>
          <p:nvSpPr>
            <p:cNvPr id="40" name="椭圆 3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701" y="2130"/>
              <a:ext cx="1258" cy="1258"/>
            </a:xfrm>
            <a:prstGeom prst="ellipse">
              <a:avLst/>
            </a:prstGeom>
            <a:noFill/>
            <a:ln w="31750">
              <a:solidFill>
                <a:schemeClr val="accent1">
                  <a:alpha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3" name="Picture 2" descr="Image Description"/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21"/>
            <a:stretch>
              <a:fillRect/>
            </a:stretch>
          </p:blipFill>
          <p:spPr bwMode="auto">
            <a:xfrm>
              <a:off x="3915" y="2291"/>
              <a:ext cx="1043" cy="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>
            <p:custDataLst>
              <p:tags r:id="rId9"/>
            </p:custDataLst>
          </p:nvPr>
        </p:nvGrpSpPr>
        <p:grpSpPr>
          <a:xfrm>
            <a:off x="6162675" y="1226820"/>
            <a:ext cx="798830" cy="798830"/>
            <a:chOff x="9836" y="2130"/>
            <a:chExt cx="1258" cy="1258"/>
          </a:xfrm>
        </p:grpSpPr>
        <p:sp>
          <p:nvSpPr>
            <p:cNvPr id="41" name="椭圆 4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836" y="2130"/>
              <a:ext cx="1258" cy="1258"/>
            </a:xfrm>
            <a:prstGeom prst="ellipse">
              <a:avLst/>
            </a:prstGeom>
            <a:noFill/>
            <a:ln w="31750">
              <a:solidFill>
                <a:schemeClr val="accent1">
                  <a:alpha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026" name="Picture 2" descr="minohealth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7" y="2413"/>
              <a:ext cx="737" cy="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3130" y="613410"/>
            <a:ext cx="7318375" cy="1169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/>
              <a:t>Key Challenges in Applying Generative AI to Medical Diagnosis in Africa</a:t>
            </a:r>
            <a:endParaRPr lang="en-US" altLang="en-US" dirty="0"/>
          </a:p>
        </p:txBody>
      </p:sp>
      <p:sp>
        <p:nvSpPr>
          <p:cNvPr id="982" name="Google Shape;982;p39"/>
          <p:cNvSpPr txBox="1">
            <a:spLocks noGrp="1"/>
          </p:cNvSpPr>
          <p:nvPr>
            <p:ph type="subTitle" idx="4"/>
          </p:nvPr>
        </p:nvSpPr>
        <p:spPr>
          <a:xfrm>
            <a:off x="320605" y="2114595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Data Scarcity &amp; Lack </a:t>
            </a:r>
            <a:endParaRPr lang="en-US" sz="1400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Of Annotated Datasets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3" name="Google Shape;983;p39"/>
          <p:cNvSpPr txBox="1">
            <a:spLocks noGrp="1"/>
          </p:cNvSpPr>
          <p:nvPr>
            <p:ph type="subTitle" idx="5"/>
          </p:nvPr>
        </p:nvSpPr>
        <p:spPr>
          <a:xfrm>
            <a:off x="4103" y="2923046"/>
            <a:ext cx="286765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Infrastructural Limitations </a:t>
            </a:r>
            <a:endParaRPr lang="en-US" sz="1400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(Tools, Internet, Power)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2"/>
          </p:nvPr>
        </p:nvSpPr>
        <p:spPr>
          <a:xfrm>
            <a:off x="3083881" y="1965048"/>
            <a:ext cx="4952161" cy="62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Medical datasets are scarce or lack sufficient annotation, limiting AI training.</a:t>
            </a:r>
            <a:endParaRPr sz="1600" dirty="0"/>
          </a:p>
        </p:txBody>
      </p:sp>
      <p:sp>
        <p:nvSpPr>
          <p:cNvPr id="987" name="Google Shape;987;p39"/>
          <p:cNvSpPr txBox="1">
            <a:spLocks noGrp="1"/>
          </p:cNvSpPr>
          <p:nvPr>
            <p:ph type="subTitle" idx="6"/>
          </p:nvPr>
        </p:nvSpPr>
        <p:spPr>
          <a:xfrm>
            <a:off x="320605" y="3731497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	Skilled Workforce Shortage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988" name="Google Shape;988;p39"/>
          <p:cNvGrpSpPr/>
          <p:nvPr/>
        </p:nvGrpSpPr>
        <p:grpSpPr>
          <a:xfrm>
            <a:off x="8349848" y="274519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" name="Google Shape;985;p39"/>
          <p:cNvSpPr txBox="1"/>
          <p:nvPr/>
        </p:nvSpPr>
        <p:spPr>
          <a:xfrm>
            <a:off x="3083880" y="2777351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Many facilities suffer from inadequate tools, unreliable power, and limited internet connectivity.</a:t>
            </a:r>
            <a:endParaRPr lang="en-US" sz="1600" dirty="0"/>
          </a:p>
        </p:txBody>
      </p:sp>
      <p:sp>
        <p:nvSpPr>
          <p:cNvPr id="11" name="Google Shape;985;p39"/>
          <p:cNvSpPr txBox="1"/>
          <p:nvPr/>
        </p:nvSpPr>
        <p:spPr>
          <a:xfrm>
            <a:off x="3083880" y="3585802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There's also a shortage of professionals trained in both AI and healthcare.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915" y="2368550"/>
            <a:ext cx="4291965" cy="18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Generation with DGM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" name="Picture Placeholder 6" descr="Frame-49-1024x575"/>
          <p:cNvPicPr>
            <a:picLocks noChangeAspect="1"/>
          </p:cNvPicPr>
          <p:nvPr/>
        </p:nvPicPr>
        <p:blipFill>
          <a:blip r:embed="rId1"/>
          <a:srcRect l="28516" r="21207"/>
          <a:stretch>
            <a:fillRect/>
          </a:stretch>
        </p:blipFill>
        <p:spPr>
          <a:xfrm>
            <a:off x="749935" y="582295"/>
            <a:ext cx="3562350" cy="397891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835" y="419100"/>
            <a:ext cx="7211695" cy="663575"/>
          </a:xfrm>
        </p:spPr>
        <p:txBody>
          <a:bodyPr/>
          <a:p>
            <a:r>
              <a:rPr lang="en-US" sz="2800"/>
              <a:t>Image Generation with Deep Generative Models</a:t>
            </a:r>
            <a:endParaRPr lang="en-US" sz="2800"/>
          </a:p>
        </p:txBody>
      </p:sp>
      <p:pic>
        <p:nvPicPr>
          <p:cNvPr id="5" name="Picture Placeholder 3" descr="generative-modeling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1325245"/>
            <a:ext cx="8009890" cy="321119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933575" y="446405"/>
            <a:ext cx="5276850" cy="664210"/>
          </a:xfrm>
        </p:spPr>
        <p:txBody>
          <a:bodyPr/>
          <a:p>
            <a:r>
              <a:rPr lang="en-US" sz="2400"/>
              <a:t>Generative Adversarial Networks (GANs)</a:t>
            </a:r>
            <a:endParaRPr lang="en-US" sz="2400"/>
          </a:p>
        </p:txBody>
      </p:sp>
      <p:pic>
        <p:nvPicPr>
          <p:cNvPr id="4" name="Picture Placeholder 3" descr="gan-archi"/>
          <p:cNvPicPr>
            <a:picLocks noChangeAspect="1"/>
          </p:cNvPicPr>
          <p:nvPr>
            <p:ph type="pic" idx="3"/>
          </p:nvPr>
        </p:nvPicPr>
        <p:blipFill>
          <a:blip r:embed="rId1"/>
          <a:srcRect l="16573" t="9682" r="7162"/>
          <a:stretch>
            <a:fillRect/>
          </a:stretch>
        </p:blipFill>
        <p:spPr>
          <a:xfrm>
            <a:off x="1678940" y="1110615"/>
            <a:ext cx="5785485" cy="3463290"/>
          </a:xfrm>
          <a:prstGeom prst="rect">
            <a:avLst/>
          </a:prstGeom>
        </p:spPr>
      </p:pic>
      <p:grpSp>
        <p:nvGrpSpPr>
          <p:cNvPr id="988" name="Google Shape;988;p39"/>
          <p:cNvGrpSpPr/>
          <p:nvPr/>
        </p:nvGrpSpPr>
        <p:grpSpPr>
          <a:xfrm>
            <a:off x="794618" y="402027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2296160" y="4760595"/>
            <a:ext cx="455168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00">
                <a:solidFill>
                  <a:schemeClr val="accent2"/>
                </a:solidFill>
              </a:rPr>
              <a:t>https://github.com/tettey-exploits/conditional_gan_for_digit_mnist_image_generation</a:t>
            </a:r>
            <a:endParaRPr lang="en-US" altLang="en-US" sz="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929255" y="491490"/>
            <a:ext cx="3284855" cy="664210"/>
          </a:xfrm>
        </p:spPr>
        <p:txBody>
          <a:bodyPr/>
          <a:p>
            <a:r>
              <a:rPr lang="en-US" sz="2400"/>
              <a:t>Variational Autoencoders</a:t>
            </a:r>
            <a:endParaRPr lang="en-US" sz="2400"/>
          </a:p>
        </p:txBody>
      </p:sp>
      <p:pic>
        <p:nvPicPr>
          <p:cNvPr id="5" name="Picture Placeholder 4" descr="An-illustration-of-the-internal-architectures-of-A-VAEs-and-B-GANs-Arrows-represent"/>
          <p:cNvPicPr>
            <a:picLocks noChangeAspect="1"/>
          </p:cNvPicPr>
          <p:nvPr>
            <p:ph type="pic" idx="3"/>
          </p:nvPr>
        </p:nvPicPr>
        <p:blipFill>
          <a:blip r:embed="rId1"/>
          <a:srcRect b="55596"/>
          <a:stretch>
            <a:fillRect/>
          </a:stretch>
        </p:blipFill>
        <p:spPr>
          <a:xfrm>
            <a:off x="507365" y="1910715"/>
            <a:ext cx="8128635" cy="19443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Diffusion Models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701675" y="1021080"/>
            <a:ext cx="7556500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Simulates a </a:t>
            </a:r>
            <a:r>
              <a:rPr lang="en-US" sz="1400" dirty="0">
                <a:solidFill>
                  <a:srgbClr val="FF0000"/>
                </a:solidFill>
              </a:rPr>
              <a:t>gradual denoising process</a:t>
            </a:r>
            <a:r>
              <a:rPr lang="en-US" sz="1400" dirty="0"/>
              <a:t>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Through </a:t>
            </a:r>
            <a:r>
              <a:rPr lang="en-US" sz="1400" b="1" dirty="0">
                <a:solidFill>
                  <a:schemeClr val="tx2"/>
                </a:solidFill>
              </a:rPr>
              <a:t>repeated training </a:t>
            </a:r>
            <a:r>
              <a:rPr lang="en-US" sz="1400" dirty="0"/>
              <a:t>on real data, the model learns to generate entirely new images that retain the statistical and structural characteristics of the original dataset.</a:t>
            </a:r>
            <a:endParaRPr lang="en-GB" sz="1400" dirty="0"/>
          </a:p>
        </p:txBody>
      </p:sp>
      <p:pic>
        <p:nvPicPr>
          <p:cNvPr id="4" name="Picture Placeholder 3" descr="diffusion_model_working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17930" y="2094230"/>
            <a:ext cx="6523990" cy="2696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Diffusion Models Work...</a:t>
            </a:r>
            <a:endParaRPr sz="2800" dirty="0"/>
          </a:p>
        </p:txBody>
      </p:sp>
      <p:sp>
        <p:nvSpPr>
          <p:cNvPr id="610" name="椭圆 609"/>
          <p:cNvSpPr/>
          <p:nvPr>
            <p:custDataLst>
              <p:tags r:id="rId1"/>
            </p:custDataLst>
          </p:nvPr>
        </p:nvSpPr>
        <p:spPr>
          <a:xfrm>
            <a:off x="2915143" y="1133937"/>
            <a:ext cx="3360593" cy="3360593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1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609" name="椭圆 608"/>
          <p:cNvSpPr/>
          <p:nvPr>
            <p:custDataLst>
              <p:tags r:id="rId2"/>
            </p:custDataLst>
          </p:nvPr>
        </p:nvSpPr>
        <p:spPr>
          <a:xfrm>
            <a:off x="3722495" y="1941288"/>
            <a:ext cx="1745891" cy="1745891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10" name="椭圆 5"/>
          <p:cNvSpPr/>
          <p:nvPr>
            <p:custDataLst>
              <p:tags r:id="rId3"/>
            </p:custDataLst>
          </p:nvPr>
        </p:nvSpPr>
        <p:spPr>
          <a:xfrm>
            <a:off x="3847271" y="2059653"/>
            <a:ext cx="1509859" cy="150985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sz="1690" b="1">
              <a:solidFill>
                <a:srgbClr val="FFFFFF"/>
              </a:solidFill>
              <a:latin typeface="+mj-lt"/>
              <a:sym typeface="+mn-lt"/>
            </a:endParaRPr>
          </a:p>
        </p:txBody>
      </p:sp>
      <p:sp>
        <p:nvSpPr>
          <p:cNvPr id="585" name="椭圆 584"/>
          <p:cNvSpPr/>
          <p:nvPr>
            <p:custDataLst>
              <p:tags r:id="rId4"/>
            </p:custDataLst>
          </p:nvPr>
        </p:nvSpPr>
        <p:spPr>
          <a:xfrm>
            <a:off x="3260869" y="1479662"/>
            <a:ext cx="2669141" cy="266963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/>
          </a:p>
        </p:txBody>
      </p:sp>
      <p:sp>
        <p:nvSpPr>
          <p:cNvPr id="592" name="弧形 591"/>
          <p:cNvSpPr/>
          <p:nvPr>
            <p:custDataLst>
              <p:tags r:id="rId5"/>
            </p:custDataLst>
          </p:nvPr>
        </p:nvSpPr>
        <p:spPr>
          <a:xfrm rot="14400000">
            <a:off x="3520287" y="1739081"/>
            <a:ext cx="2150799" cy="2150799"/>
          </a:xfrm>
          <a:prstGeom prst="arc">
            <a:avLst>
              <a:gd name="adj1" fmla="val 18745312"/>
              <a:gd name="adj2" fmla="val 5566165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 sz="1520"/>
          </a:p>
        </p:txBody>
      </p:sp>
      <p:sp>
        <p:nvSpPr>
          <p:cNvPr id="14" name="矩形 7"/>
          <p:cNvSpPr/>
          <p:nvPr>
            <p:custDataLst>
              <p:tags r:id="rId6"/>
            </p:custDataLst>
          </p:nvPr>
        </p:nvSpPr>
        <p:spPr>
          <a:xfrm>
            <a:off x="440811" y="2059653"/>
            <a:ext cx="2352021" cy="484806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2365" b="1" dirty="0">
                <a:solidFill>
                  <a:schemeClr val="accent1"/>
                </a:solidFill>
                <a:latin typeface="+mj-lt"/>
              </a:rPr>
              <a:t>Forward</a:t>
            </a:r>
            <a:endParaRPr lang="en-US" sz="2365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矩形 11"/>
          <p:cNvSpPr/>
          <p:nvPr>
            <p:custDataLst>
              <p:tags r:id="rId7"/>
            </p:custDataLst>
          </p:nvPr>
        </p:nvSpPr>
        <p:spPr>
          <a:xfrm>
            <a:off x="6394102" y="2059653"/>
            <a:ext cx="2351465" cy="484806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65" b="1" dirty="0">
                <a:solidFill>
                  <a:schemeClr val="accent1"/>
                </a:solidFill>
                <a:latin typeface="+mj-lt"/>
              </a:rPr>
              <a:t>Backward</a:t>
            </a:r>
            <a:endParaRPr lang="en-US" sz="2365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87" name="椭圆 586"/>
          <p:cNvSpPr/>
          <p:nvPr>
            <p:custDataLst>
              <p:tags r:id="rId8"/>
            </p:custDataLst>
          </p:nvPr>
        </p:nvSpPr>
        <p:spPr>
          <a:xfrm>
            <a:off x="3043865" y="2477386"/>
            <a:ext cx="481353" cy="481353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588" name="椭圆 587"/>
          <p:cNvSpPr/>
          <p:nvPr>
            <p:custDataLst>
              <p:tags r:id="rId9"/>
            </p:custDataLst>
          </p:nvPr>
        </p:nvSpPr>
        <p:spPr>
          <a:xfrm>
            <a:off x="5673552" y="2502044"/>
            <a:ext cx="481353" cy="481353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18" name="弧形 4"/>
          <p:cNvSpPr/>
          <p:nvPr>
            <p:custDataLst>
              <p:tags r:id="rId10"/>
            </p:custDataLst>
          </p:nvPr>
        </p:nvSpPr>
        <p:spPr>
          <a:xfrm rot="4080000">
            <a:off x="3520780" y="1739574"/>
            <a:ext cx="2150799" cy="2150799"/>
          </a:xfrm>
          <a:prstGeom prst="arc">
            <a:avLst>
              <a:gd name="adj1" fmla="val 18745312"/>
              <a:gd name="adj2" fmla="val 5566165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 sz="1520"/>
          </a:p>
        </p:txBody>
      </p:sp>
      <p:sp>
        <p:nvSpPr>
          <p:cNvPr id="19" name="矩形 12"/>
          <p:cNvSpPr/>
          <p:nvPr>
            <p:custDataLst>
              <p:tags r:id="rId11"/>
            </p:custDataLst>
          </p:nvPr>
        </p:nvSpPr>
        <p:spPr>
          <a:xfrm>
            <a:off x="3991283" y="2792040"/>
            <a:ext cx="1222123" cy="4576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25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2-Step Process</a:t>
            </a:r>
            <a:endParaRPr lang="en-US" sz="2025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0" name="矩形 13"/>
          <p:cNvSpPr/>
          <p:nvPr>
            <p:custDataLst>
              <p:tags r:id="rId12"/>
            </p:custDataLst>
          </p:nvPr>
        </p:nvSpPr>
        <p:spPr>
          <a:xfrm>
            <a:off x="440811" y="2568625"/>
            <a:ext cx="2352021" cy="1118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2"/>
                </a:solidFill>
                <a:sym typeface="+mn-ea"/>
              </a:rPr>
              <a:t>Random</a:t>
            </a:r>
            <a:r>
              <a:rPr lang="en-US" sz="1350" b="1" dirty="0">
                <a:solidFill>
                  <a:schemeClr val="tx2"/>
                </a:solidFill>
                <a:sym typeface="+mn-ea"/>
              </a:rPr>
              <a:t>  noise </a:t>
            </a:r>
            <a:r>
              <a:rPr lang="en-US" sz="1350" b="1" dirty="0">
                <a:solidFill>
                  <a:schemeClr val="accent2"/>
                </a:solidFill>
                <a:sym typeface="+mn-ea"/>
              </a:rPr>
              <a:t>is added </a:t>
            </a:r>
            <a:r>
              <a:rPr lang="en-US" sz="1350" dirty="0">
                <a:solidFill>
                  <a:schemeClr val="accent2"/>
                </a:solidFill>
                <a:sym typeface="+mn-ea"/>
              </a:rPr>
              <a:t>to an image over many steps until it becomes pure noise</a:t>
            </a:r>
            <a:r>
              <a:rPr lang="en-US" sz="1350" dirty="0">
                <a:sym typeface="+mn-ea"/>
              </a:rPr>
              <a:t>.</a:t>
            </a:r>
            <a:endParaRPr lang="en-US" sz="1350" dirty="0"/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14"/>
          <p:cNvSpPr/>
          <p:nvPr>
            <p:custDataLst>
              <p:tags r:id="rId13"/>
            </p:custDataLst>
          </p:nvPr>
        </p:nvSpPr>
        <p:spPr>
          <a:xfrm>
            <a:off x="6394102" y="2568625"/>
            <a:ext cx="2351465" cy="1118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accent2"/>
                </a:solidFill>
                <a:sym typeface="+mn-ea"/>
              </a:rPr>
              <a:t>A neural network is trained to reverse this process and reconstruct the original image.</a:t>
            </a:r>
            <a:endParaRPr lang="en-US" sz="1350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14"/>
          <a:stretch>
            <a:fillRect/>
          </a:stretch>
        </p:blipFill>
        <p:spPr>
          <a:xfrm>
            <a:off x="4368800" y="2353945"/>
            <a:ext cx="448945" cy="43815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15"/>
          <a:stretch>
            <a:fillRect/>
          </a:stretch>
        </p:blipFill>
        <p:spPr>
          <a:xfrm>
            <a:off x="5692140" y="2501900"/>
            <a:ext cx="384810" cy="407670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15"/>
          <a:stretch>
            <a:fillRect/>
          </a:stretch>
        </p:blipFill>
        <p:spPr>
          <a:xfrm>
            <a:off x="3127375" y="2501900"/>
            <a:ext cx="384810" cy="407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>
            <a:off x="219646" y="42067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 descr="diffusion_model_chest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93445" y="1211580"/>
            <a:ext cx="7426960" cy="3350895"/>
          </a:xfrm>
          <a:prstGeom prst="rect">
            <a:avLst/>
          </a:prstGeom>
        </p:spPr>
      </p:pic>
      <p:sp>
        <p:nvSpPr>
          <p:cNvPr id="28" name="Google Shape;949;p36"/>
          <p:cNvSpPr txBox="1">
            <a:spLocks noGrp="1"/>
          </p:cNvSpPr>
          <p:nvPr/>
        </p:nvSpPr>
        <p:spPr>
          <a:xfrm>
            <a:off x="480236" y="552766"/>
            <a:ext cx="4383739" cy="468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2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Diffusion Models Work...</a:t>
            </a: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2"/>
          </p:nvPr>
        </p:nvSpPr>
        <p:spPr>
          <a:xfrm>
            <a:off x="607572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4"/>
          </p:nvPr>
        </p:nvSpPr>
        <p:spPr>
          <a:xfrm>
            <a:off x="3272449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920" name="Google Shape;920;p35"/>
          <p:cNvSpPr txBox="1">
            <a:spLocks noGrp="1"/>
          </p:cNvSpPr>
          <p:nvPr>
            <p:ph type="title" idx="6"/>
          </p:nvPr>
        </p:nvSpPr>
        <p:spPr>
          <a:xfrm>
            <a:off x="5997388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921" name="Google Shape;921;p35"/>
          <p:cNvSpPr txBox="1">
            <a:spLocks noGrp="1"/>
          </p:cNvSpPr>
          <p:nvPr>
            <p:ph type="subTitle" idx="1"/>
          </p:nvPr>
        </p:nvSpPr>
        <p:spPr>
          <a:xfrm>
            <a:off x="607572" y="2137186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3272449" y="2137187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 </a:t>
            </a: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607507" y="3750721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Medical Diagnosis Challenges in Africa</a:t>
            </a: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5997452" y="2153601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Case Studies</a:t>
            </a:r>
            <a:endParaRPr dirty="0"/>
          </a:p>
        </p:txBody>
      </p:sp>
      <p:sp>
        <p:nvSpPr>
          <p:cNvPr id="925" name="Google Shape;925;p35"/>
          <p:cNvSpPr txBox="1">
            <a:spLocks noGrp="1"/>
          </p:cNvSpPr>
          <p:nvPr>
            <p:ph type="subTitle" idx="13"/>
          </p:nvPr>
        </p:nvSpPr>
        <p:spPr>
          <a:xfrm>
            <a:off x="3206409" y="3751262"/>
            <a:ext cx="2624558" cy="753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dirty="0"/>
              <a:t>Image Generation with DL</a:t>
            </a: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6" name="Google Shape;936;p35"/>
          <p:cNvGrpSpPr/>
          <p:nvPr/>
        </p:nvGrpSpPr>
        <p:grpSpPr>
          <a:xfrm>
            <a:off x="1342272" y="3286504"/>
            <a:ext cx="413601" cy="355696"/>
            <a:chOff x="1894000" y="2393902"/>
            <a:chExt cx="413601" cy="355696"/>
          </a:xfrm>
        </p:grpSpPr>
        <p:sp>
          <p:nvSpPr>
            <p:cNvPr id="937" name="Google Shape;937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9" name="Google Shape;939;p35"/>
          <p:cNvGrpSpPr/>
          <p:nvPr/>
        </p:nvGrpSpPr>
        <p:grpSpPr>
          <a:xfrm>
            <a:off x="4007149" y="3286504"/>
            <a:ext cx="413601" cy="355696"/>
            <a:chOff x="1894000" y="2393902"/>
            <a:chExt cx="413601" cy="355696"/>
          </a:xfrm>
        </p:grpSpPr>
        <p:sp>
          <p:nvSpPr>
            <p:cNvPr id="940" name="Google Shape;940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42" name="Google Shape;942;p35"/>
          <p:cNvGrpSpPr/>
          <p:nvPr/>
        </p:nvGrpSpPr>
        <p:grpSpPr>
          <a:xfrm>
            <a:off x="6732088" y="3286504"/>
            <a:ext cx="413601" cy="355696"/>
            <a:chOff x="1894000" y="2393902"/>
            <a:chExt cx="413601" cy="355696"/>
          </a:xfrm>
        </p:grpSpPr>
        <p:sp>
          <p:nvSpPr>
            <p:cNvPr id="943" name="Google Shape;943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4"/>
          </p:nvPr>
        </p:nvSpPr>
        <p:spPr>
          <a:xfrm>
            <a:off x="5830524" y="3751080"/>
            <a:ext cx="2828053" cy="624400"/>
          </a:xfrm>
        </p:spPr>
        <p:txBody>
          <a:bodyPr/>
          <a:lstStyle/>
          <a:p>
            <a:r>
              <a:rPr lang="en-US" dirty="0">
                <a:sym typeface="+mn-ea"/>
              </a:rPr>
              <a:t>Implementing a DL Model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" y="275590"/>
            <a:ext cx="6664325" cy="572770"/>
          </a:xfrm>
        </p:spPr>
        <p:txBody>
          <a:bodyPr/>
          <a:p>
            <a:r>
              <a:rPr lang="en-US" sz="1800"/>
              <a:t>Evaluating Image Generation Models - The Frechet Inception Distance</a:t>
            </a:r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" y="731520"/>
            <a:ext cx="5940425" cy="446405"/>
          </a:xfrm>
        </p:spPr>
        <p:txBody>
          <a:bodyPr/>
          <a:p>
            <a:r>
              <a:rPr lang="en-US"/>
              <a:t>Compute similarity between two image distributions: real images and generated images</a:t>
            </a:r>
            <a:endParaRPr lang="en-US"/>
          </a:p>
          <a:p>
            <a:r>
              <a:rPr lang="en-US"/>
              <a:t>Compute a single metric that quatifies how </a:t>
            </a:r>
            <a:r>
              <a:rPr lang="en-US">
                <a:solidFill>
                  <a:srgbClr val="FF0000"/>
                </a:solidFill>
              </a:rPr>
              <a:t>real </a:t>
            </a:r>
            <a:r>
              <a:rPr lang="en-US"/>
              <a:t>and </a:t>
            </a:r>
            <a:r>
              <a:rPr lang="en-US">
                <a:solidFill>
                  <a:srgbClr val="FF0000"/>
                </a:solidFill>
              </a:rPr>
              <a:t>diverse </a:t>
            </a:r>
            <a:r>
              <a:rPr lang="en-US"/>
              <a:t>the generated mages are</a:t>
            </a:r>
            <a:endParaRPr lang="en-US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360805" y="1480185"/>
            <a:ext cx="6423025" cy="3242945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9996" y="4367430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885" y="539900"/>
            <a:ext cx="3944700" cy="572700"/>
          </a:xfrm>
        </p:spPr>
        <p:txBody>
          <a:bodyPr/>
          <a:p>
            <a:r>
              <a:rPr lang="en-US"/>
              <a:t>Fidelity and Diversity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090" y="1112520"/>
            <a:ext cx="4699000" cy="3783965"/>
          </a:xfrm>
        </p:spPr>
        <p:txBody>
          <a:bodyPr/>
          <a:p>
            <a:r>
              <a:rPr lang="en-US" altLang="en-US"/>
              <a:t>Fidelity (or Quality/Realism)</a:t>
            </a:r>
            <a:endParaRPr lang="en-US" altLang="en-US"/>
          </a:p>
          <a:p>
            <a:endParaRPr lang="en-US" altLang="en-US"/>
          </a:p>
          <a:p>
            <a:pPr lvl="1" algn="l"/>
            <a:r>
              <a:rPr lang="en-US" altLang="en-US"/>
              <a:t>Refers to how realistic and true-to-life the individual generated samples are.</a:t>
            </a:r>
            <a:endParaRPr lang="en-US" altLang="en-US"/>
          </a:p>
          <a:p>
            <a:pPr lvl="1" algn="l"/>
            <a:endParaRPr lang="en-US" altLang="en-US"/>
          </a:p>
          <a:p>
            <a:pPr lvl="1" algn="l"/>
            <a:r>
              <a:rPr lang="en-US" altLang="en-US"/>
              <a:t>Are the generated images sharp, coherent, and free of obvious artifacts?</a:t>
            </a:r>
            <a:endParaRPr lang="en-US" altLang="en-US"/>
          </a:p>
          <a:p>
            <a:pPr marL="152400" lvl="0" indent="0" algn="l">
              <a:buNone/>
            </a:pPr>
            <a:endParaRPr lang="en-US" altLang="en-US"/>
          </a:p>
          <a:p>
            <a:pPr marL="152400" lvl="0" indent="0" algn="l">
              <a:buNone/>
            </a:pPr>
            <a:endParaRPr lang="en-US" altLang="en-US"/>
          </a:p>
          <a:p>
            <a:pPr lvl="0" algn="l"/>
            <a:r>
              <a:rPr lang="en-US" altLang="en-US"/>
              <a:t>Diversity (Coverage)</a:t>
            </a:r>
            <a:endParaRPr lang="en-US" altLang="en-US"/>
          </a:p>
          <a:p>
            <a:pPr marL="152400" lvl="0" indent="0" algn="l">
              <a:buNone/>
            </a:pPr>
            <a:endParaRPr lang="en-US" altLang="en-US"/>
          </a:p>
          <a:p>
            <a:pPr lvl="1" algn="l"/>
            <a:r>
              <a:rPr lang="en-US" altLang="en-US"/>
              <a:t>Refers to the variety and range of samples that a generative model can produce.</a:t>
            </a:r>
            <a:endParaRPr lang="en-US" altLang="en-US"/>
          </a:p>
          <a:p>
            <a:pPr lvl="1" algn="l"/>
            <a:endParaRPr lang="en-US" altLang="en-US"/>
          </a:p>
          <a:p>
            <a:pPr lvl="1" algn="l"/>
            <a:r>
              <a:rPr lang="en-US" altLang="en-US"/>
              <a:t>Does the model generate a wide spectrum of different outputs, covering the entire breadth of the real data distribution?</a:t>
            </a:r>
            <a:endParaRPr lang="en-US" alt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346700" y="1029335"/>
            <a:ext cx="3084195" cy="30841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Diffusion Models in Medical Imaging</a:t>
            </a:r>
            <a:endParaRPr dirty="0"/>
          </a:p>
        </p:txBody>
      </p:sp>
      <p:sp>
        <p:nvSpPr>
          <p:cNvPr id="14" name="Google Shape;998;p40"/>
          <p:cNvSpPr txBox="1"/>
          <p:nvPr/>
        </p:nvSpPr>
        <p:spPr>
          <a:xfrm>
            <a:off x="733779" y="1834209"/>
            <a:ext cx="8055386" cy="248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Unlike older generative methods like </a:t>
            </a:r>
            <a:r>
              <a:rPr lang="en-US" b="1" dirty="0">
                <a:solidFill>
                  <a:schemeClr val="tx2"/>
                </a:solidFill>
              </a:rPr>
              <a:t>GANs</a:t>
            </a:r>
            <a:r>
              <a:rPr lang="en-US" dirty="0"/>
              <a:t>, diffusion models tend to produce more </a:t>
            </a:r>
            <a:r>
              <a:rPr lang="en-US" b="1" dirty="0">
                <a:solidFill>
                  <a:schemeClr val="tx2"/>
                </a:solidFill>
              </a:rPr>
              <a:t>stable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diverse</a:t>
            </a:r>
            <a:r>
              <a:rPr lang="en-US" dirty="0"/>
              <a:t> outputs without mode collapse.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Their ability to </a:t>
            </a:r>
            <a:r>
              <a:rPr lang="en-US" b="1" dirty="0">
                <a:solidFill>
                  <a:schemeClr val="tx2"/>
                </a:solidFill>
              </a:rPr>
              <a:t>generate complex, high-resolution images </a:t>
            </a:r>
            <a:r>
              <a:rPr lang="en-US" dirty="0"/>
              <a:t>makes them ideal for medical domains where detail is critical.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They also </a:t>
            </a:r>
            <a:r>
              <a:rPr lang="en-US" b="1" dirty="0">
                <a:solidFill>
                  <a:schemeClr val="tx2"/>
                </a:solidFill>
              </a:rPr>
              <a:t>support controllable generation</a:t>
            </a:r>
            <a:r>
              <a:rPr lang="en-US" dirty="0"/>
              <a:t>, meaning images can be conditioned on labels or existing patient metadata (e.g., "generate a lung x-ray with signs of tuberculosis").</a:t>
            </a:r>
            <a:endParaRPr lang="en-US" dirty="0"/>
          </a:p>
        </p:txBody>
      </p:sp>
      <p:sp>
        <p:nvSpPr>
          <p:cNvPr id="15" name="Google Shape;1001;p40"/>
          <p:cNvSpPr txBox="1"/>
          <p:nvPr/>
        </p:nvSpPr>
        <p:spPr>
          <a:xfrm>
            <a:off x="10365" y="1241134"/>
            <a:ext cx="8270799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Key Advantages in Medical Applications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445000" y="2367915"/>
            <a:ext cx="4699000" cy="106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Build it...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445185" y="1525850"/>
            <a:ext cx="14441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" name="Picture Placeholder 6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427355" y="1452245"/>
            <a:ext cx="3634740" cy="22390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05130" y="499110"/>
            <a:ext cx="2889250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Dataset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05130" y="1233170"/>
            <a:ext cx="3744595" cy="2950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This dataset is a simple MNIST-style medical images in 64x64 dimension;</a:t>
            </a:r>
            <a:endParaRPr lang="en-US" altLang="en-US" sz="1400" dirty="0"/>
          </a:p>
          <a:p>
            <a:pPr marL="171450" indent="-171450"/>
            <a:endParaRPr lang="en-US" altLang="en-US" sz="1400" dirty="0"/>
          </a:p>
          <a:p>
            <a:pPr marL="171450" indent="-171450"/>
            <a:r>
              <a:rPr lang="en-US" altLang="en-US" sz="1400" dirty="0"/>
              <a:t>There were originaly taken from other datasets and processed into such style. There are 58954 medical images belonging to 6 classes.</a:t>
            </a:r>
            <a:endParaRPr lang="en-US" altLang="en-US" sz="1400" dirty="0"/>
          </a:p>
          <a:p>
            <a:pPr marL="171450" indent="-171450"/>
            <a:endParaRPr lang="en-US" altLang="en-US" sz="1400" dirty="0"/>
          </a:p>
          <a:p>
            <a:pPr marL="171450" indent="-171450"/>
            <a:r>
              <a:rPr lang="en-US" altLang="en-US" sz="1400" dirty="0"/>
              <a:t>In this tutorial, we are only interested in this 2 classes: </a:t>
            </a:r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CXR - images od chest x-rays (10,000 images)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Hand - images of hand x-rays (10,000 images)</a:t>
            </a:r>
            <a:endParaRPr lang="en-US" altLang="en-US" sz="14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4301426" y="39019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405130" y="4741545"/>
            <a:ext cx="8359775" cy="259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sz="800">
                <a:solidFill>
                  <a:schemeClr val="accent2"/>
                </a:solidFill>
                <a:sym typeface="+mn-ea"/>
              </a:rPr>
              <a:t>https://www.kaggle.com/datasets/andrewmvd/medical-mnist</a:t>
            </a:r>
            <a:endParaRPr lang="en-US" altLang="en-US" sz="80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4" name="Picture Placeholder 3" descr="medical mnist dataset about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142865" y="1238250"/>
            <a:ext cx="3168015" cy="3156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51485" y="487045"/>
            <a:ext cx="5316220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Forward Stage - </a:t>
            </a:r>
            <a:r>
              <a:rPr lang="en-US" sz="2000" dirty="0"/>
              <a:t>Noise Scheduler</a:t>
            </a:r>
            <a:endParaRPr lang="en-US" sz="20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725170" y="1054100"/>
            <a:ext cx="6808470" cy="55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Build a model to destroy images with varying degrees of noise at different timesteps</a:t>
            </a:r>
            <a:endParaRPr lang="en-US" altLang="en-US" sz="1400" dirty="0"/>
          </a:p>
        </p:txBody>
      </p:sp>
      <p:pic>
        <p:nvPicPr>
          <p:cNvPr id="951" name="Google Shape;951;p36" descr="C:\Users\Project PC\Downloads\Forward-process-1024x388.jpgForward-process-1024x388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t="27560" b="6073"/>
          <a:stretch>
            <a:fillRect/>
          </a:stretch>
        </p:blipFill>
        <p:spPr>
          <a:xfrm>
            <a:off x="587375" y="2033905"/>
            <a:ext cx="808736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75" y="543075"/>
            <a:ext cx="3944700" cy="572700"/>
          </a:xfrm>
        </p:spPr>
        <p:txBody>
          <a:bodyPr/>
          <a:p>
            <a:r>
              <a:rPr lang="en-US"/>
              <a:t>Noise Scheduler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6130" y="1115695"/>
                <a:ext cx="6548755" cy="443865"/>
              </a:xfrm>
            </p:spPr>
            <p:txBody>
              <a:bodyPr/>
              <a:p>
                <a:r>
                  <a:rPr lang="en-US"/>
                  <a:t>Each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depends only on the previous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Probability distribution is given by</a:t>
                </a:r>
                <a:endParaRPr lang="en-US"/>
              </a:p>
            </p:txBody>
          </p:sp>
        </mc:Choice>
        <mc:Fallback>
          <p:sp>
            <p:nvSpPr>
              <p:cNvPr id="3" name="Subtit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6130" y="1115695"/>
                <a:ext cx="6548755" cy="44386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2384804F-3998-4D57-9195-F3826E402611-1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285" y="1559560"/>
            <a:ext cx="3821339" cy="268024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/>
        </p:nvSpPr>
        <p:spPr>
          <a:xfrm>
            <a:off x="744220" y="1962785"/>
            <a:ext cx="6548755" cy="443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r>
              <a:rPr lang="en-US"/>
              <a:t>To generate noisy images at each timestep</a:t>
            </a:r>
            <a:endParaRPr lang="en-US"/>
          </a:p>
        </p:txBody>
      </p:sp>
      <p:pic>
        <p:nvPicPr>
          <p:cNvPr id="7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170" y="2406650"/>
            <a:ext cx="3209018" cy="286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2"/>
              <p:cNvSpPr>
                <a:spLocks noGrp="1"/>
              </p:cNvSpPr>
              <p:nvPr/>
            </p:nvSpPr>
            <p:spPr>
              <a:xfrm>
                <a:off x="954405" y="3006725"/>
                <a:ext cx="6548755" cy="1630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accent6"/>
                    </a:solidFill>
                    <a:latin typeface="Share" panose="02000506040000020004"/>
                    <a:ea typeface="Share" panose="02000506040000020004"/>
                    <a:cs typeface="Share" panose="02000506040000020004"/>
                    <a:sym typeface="Share" panose="02000506040000020004"/>
                  </a:defRPr>
                </a:lvl9pPr>
              </a:lstStyle>
              <a:p>
                <a:pPr marL="152400" indent="0">
                  <a:buNone/>
                </a:pPr>
                <a:r>
                  <a:rPr lang="en-US"/>
                  <a:t>Where </a:t>
                </a:r>
                <a:endParaRPr lang="en-US"/>
              </a:p>
              <a:p>
                <a:pPr marL="609600" lvl="1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00"/>
                  <a:t>: Variance of noise at timestep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</m:oMath>
                </a14:m>
                <a:endParaRPr lang="en-US" sz="1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:endParaRPr lang="en-US" sz="1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: Signal retention factor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: Original clean image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09600" lvl="1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: Cumulative signal retention</a:t>
                </a:r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524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8" name="Subtit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05" y="3006725"/>
                <a:ext cx="6548755" cy="1630680"/>
              </a:xfrm>
              <a:prstGeom prst="rect">
                <a:avLst/>
              </a:prstGeom>
              <a:blipFill rotWithShape="1">
                <a:blip r:embed="rId6"/>
                <a:stretch>
                  <a:fillRect b="-4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15" y="503070"/>
            <a:ext cx="3944700" cy="572700"/>
          </a:xfrm>
        </p:spPr>
        <p:txBody>
          <a:bodyPr/>
          <a:p>
            <a:r>
              <a:rPr lang="en-US"/>
              <a:t>Noise Scheduler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52170" y="1449705"/>
                <a:ext cx="7101205" cy="2092960"/>
              </a:xfrm>
            </p:spPr>
            <p:txBody>
              <a:bodyPr/>
              <a:p>
                <a:r>
                  <a:rPr lang="en-US" altLang="en-US"/>
                  <a:t>This means that to generate a noisy image at any timestep, we must first generate the image from the previous timestep, and so on—each step depends on the one before it.</a:t>
                </a:r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r>
                  <a:rPr lang="en-US" altLang="en-US"/>
                  <a:t>But by using some reparametrization tricks(which we are not interested in this class), we can rewrite the original formula as</a:t>
                </a:r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endParaRPr lang="en-US" altLang="en-US"/>
              </a:p>
              <a:p>
                <a:pPr marL="152400" indent="0">
                  <a:buNone/>
                </a:pPr>
                <a:r>
                  <a:rPr lang="en-US" altLang="en-US"/>
                  <a:t>Where</a:t>
                </a:r>
                <a:endParaRPr lang="en-US" altLang="en-US"/>
              </a:p>
              <a:p>
                <a:pPr marL="152400" indent="457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:        Cumulative signal retention</a:t>
                </a:r>
                <a:endParaRPr lang="en-US" altLang="en-US"/>
              </a:p>
            </p:txBody>
          </p:sp>
        </mc:Choice>
        <mc:Fallback>
          <p:sp>
            <p:nvSpPr>
              <p:cNvPr id="3" name="Subtit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52170" y="1449705"/>
                <a:ext cx="7101205" cy="2092960"/>
              </a:xfrm>
              <a:blipFill rotWithShape="1">
                <a:blip r:embed="rId1"/>
                <a:stretch>
                  <a:fillRect b="-353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2384804F-3998-4D57-9195-F3826E402611-3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355" y="1075690"/>
            <a:ext cx="3209018" cy="286806"/>
          </a:xfrm>
          <a:prstGeom prst="rect">
            <a:avLst/>
          </a:prstGeom>
        </p:spPr>
      </p:pic>
      <p:pic>
        <p:nvPicPr>
          <p:cNvPr id="5" name="2384804F-3998-4D57-9195-F3826E402611-4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265" y="2740660"/>
            <a:ext cx="3129643" cy="2818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85055" y="2870835"/>
            <a:ext cx="4490085" cy="842010"/>
          </a:xfrm>
        </p:spPr>
        <p:txBody>
          <a:bodyPr/>
          <a:p>
            <a:r>
              <a:rPr lang="en-US"/>
              <a:t>Noise Scheduler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5110480" y="3712845"/>
            <a:ext cx="3577590" cy="795655"/>
          </a:xfrm>
        </p:spPr>
        <p:txBody>
          <a:bodyPr/>
          <a:p>
            <a:r>
              <a:rPr lang="en-US" sz="4000">
                <a:solidFill>
                  <a:schemeClr val="tx2"/>
                </a:solidFill>
              </a:rPr>
              <a:t>LAB SECTION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13" name="Picture Placeholder 1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620395" y="542290"/>
            <a:ext cx="4116070" cy="4116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878452" y="296014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Reverse Stage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633095" y="960120"/>
            <a:ext cx="6317615" cy="488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Task: Build a UNET architecture to learn to predict noise from input</a:t>
            </a:r>
            <a:endParaRPr lang="en-US" altLang="en-US" sz="1400" dirty="0"/>
          </a:p>
        </p:txBody>
      </p:sp>
      <p:pic>
        <p:nvPicPr>
          <p:cNvPr id="951" name="Google Shape;951;p36" descr="C:\Users\Project PC\Downloads\Reverse-process-1024x388.jpgReverse-process-1024x388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t="24573" b="3717"/>
          <a:stretch>
            <a:fillRect/>
          </a:stretch>
        </p:blipFill>
        <p:spPr>
          <a:xfrm>
            <a:off x="633095" y="1795145"/>
            <a:ext cx="8099425" cy="2200910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633095" y="4641215"/>
            <a:ext cx="813816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304800" indent="-304800" defTabSz="457200">
              <a:spcBef>
                <a:spcPct val="0"/>
              </a:spcBef>
              <a:spcAft>
                <a:spcPts val="800"/>
              </a:spcAft>
            </a:pPr>
            <a:r>
              <a:rPr lang="en-US" sz="1000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Chen, M., Mei, S., Fan, J., &amp; Wang, M. (2024). </a:t>
            </a:r>
            <a:r>
              <a:rPr lang="en-US" sz="1000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An Overview of Diffusion Models: Applications, Guided Generation, Statistical Rates and Optimization</a:t>
            </a:r>
            <a:r>
              <a:rPr lang="en-US" sz="1000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. 1–39. http://arxiv.org/abs/2404.07771</a:t>
            </a:r>
            <a:endParaRPr lang="en-US" altLang="zh-CN" sz="1000">
              <a:solidFill>
                <a:schemeClr val="accent2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09</a:t>
            </a: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607989" y="2153062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Hands-On Project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3271967" y="2153061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Ethical Considerations &amp; Challenges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6086352" y="2152966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Q&amp;A and Discussion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08305" y="947420"/>
            <a:ext cx="59823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Unet Architecture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537845" y="1416050"/>
            <a:ext cx="5252085" cy="2385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Building Block 1 - </a:t>
            </a:r>
            <a:r>
              <a:rPr lang="en-US" altLang="en-US" sz="1400" dirty="0">
                <a:solidFill>
                  <a:schemeClr val="tx2"/>
                </a:solidFill>
              </a:rPr>
              <a:t>The Double Convolutional Block</a:t>
            </a:r>
            <a:endParaRPr lang="en-US" altLang="en-US" sz="1400" dirty="0">
              <a:solidFill>
                <a:schemeClr val="tx2"/>
              </a:solidFill>
            </a:endParaRPr>
          </a:p>
          <a:p>
            <a:pPr marL="628650" lvl="1" indent="-171450" algn="l"/>
            <a:r>
              <a:rPr lang="en-US" altLang="en-US" sz="1400" dirty="0"/>
              <a:t>A convolutional layer for feature extraction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A group normalization layer Stabilizes training by normalizing across channels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A GeLU activation function introduces non-linearity, helping the model learn complex patterns more effectively.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" name="Picture Placeholder 3" descr="double_conv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6078220" y="577215"/>
            <a:ext cx="221297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85055" y="3204210"/>
            <a:ext cx="4490085" cy="508635"/>
          </a:xfrm>
        </p:spPr>
        <p:txBody>
          <a:bodyPr/>
          <a:p>
            <a:r>
              <a:rPr lang="en-US" sz="2400"/>
              <a:t>The Double Convolutional Block</a:t>
            </a:r>
            <a:endParaRPr lang="en-US" sz="2400"/>
          </a:p>
        </p:txBody>
      </p:sp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5110480" y="3712845"/>
            <a:ext cx="3577590" cy="795655"/>
          </a:xfrm>
        </p:spPr>
        <p:txBody>
          <a:bodyPr/>
          <a:p>
            <a:r>
              <a:rPr lang="en-US" sz="4000">
                <a:solidFill>
                  <a:schemeClr val="tx2"/>
                </a:solidFill>
              </a:rPr>
              <a:t>LAB SECTION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13" name="Picture Placeholder 1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620395" y="542290"/>
            <a:ext cx="4116070" cy="4116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265430" y="532130"/>
            <a:ext cx="59823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Unet Architecture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537845" y="1000760"/>
            <a:ext cx="5252085" cy="3338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Building Block 2 - </a:t>
            </a:r>
            <a:r>
              <a:rPr lang="en-US" altLang="en-US" sz="1400" dirty="0">
                <a:solidFill>
                  <a:schemeClr val="tx2"/>
                </a:solidFill>
              </a:rPr>
              <a:t>The Encoder</a:t>
            </a:r>
            <a:endParaRPr lang="en-US" altLang="en-US" sz="1400" dirty="0">
              <a:solidFill>
                <a:schemeClr val="tx2"/>
              </a:solidFill>
            </a:endParaRPr>
          </a:p>
          <a:p>
            <a:pPr marL="628650" lvl="1" indent="-171450" algn="l"/>
            <a:r>
              <a:rPr lang="en-US" altLang="en-US" sz="1400" dirty="0"/>
              <a:t>This consists of several </a:t>
            </a:r>
            <a:r>
              <a:rPr lang="en-US" altLang="en-US" sz="1400" dirty="0">
                <a:solidFill>
                  <a:schemeClr val="tx2"/>
                </a:solidFill>
              </a:rPr>
              <a:t>downsampling blocks</a:t>
            </a:r>
            <a:r>
              <a:rPr lang="en-US" altLang="en-US" sz="1400" dirty="0"/>
              <a:t>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The downsampling blocks progressively reduce the spatial dimensions of the input while increasing the number of channels. The aim is for the model to understand what is in the image.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>
                <a:solidFill>
                  <a:schemeClr val="tx2"/>
                </a:solidFill>
              </a:rPr>
              <a:t>MaxPool2d Layer</a:t>
            </a:r>
            <a:r>
              <a:rPr lang="en-US" altLang="en-US" sz="1400" dirty="0"/>
              <a:t>: Reduces the resolution by half, allowing the model to capture larger patterns.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628650" lvl="1" indent="-171450" algn="l"/>
            <a:r>
              <a:rPr lang="en-US" altLang="en-US" sz="1400" dirty="0">
                <a:solidFill>
                  <a:schemeClr val="tx2"/>
                </a:solidFill>
              </a:rPr>
              <a:t>DoubleConv Block</a:t>
            </a:r>
            <a:r>
              <a:rPr lang="en-US" altLang="en-US" sz="1400" dirty="0"/>
              <a:t> : Extracts and refines features while preserving information through residual connections.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Another DoubleConv Block: Transforms the features and adjusts the channel depth.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5318061" y="428551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908040" y="577215"/>
            <a:ext cx="234188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85055" y="3204210"/>
            <a:ext cx="2701290" cy="508635"/>
          </a:xfrm>
        </p:spPr>
        <p:txBody>
          <a:bodyPr/>
          <a:p>
            <a:r>
              <a:rPr lang="en-US" sz="2800"/>
              <a:t>The Unet Encoder</a:t>
            </a:r>
            <a:endParaRPr lang="en-US" sz="2800"/>
          </a:p>
        </p:txBody>
      </p:sp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5110480" y="3712845"/>
            <a:ext cx="3577590" cy="795655"/>
          </a:xfrm>
        </p:spPr>
        <p:txBody>
          <a:bodyPr/>
          <a:p>
            <a:r>
              <a:rPr lang="en-US" sz="4000">
                <a:solidFill>
                  <a:schemeClr val="tx2"/>
                </a:solidFill>
              </a:rPr>
              <a:t>LAB SECTION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13" name="Picture Placeholder 1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620395" y="542290"/>
            <a:ext cx="4116070" cy="4116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265430" y="532130"/>
            <a:ext cx="59823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Unet Architecture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537845" y="1000760"/>
            <a:ext cx="5252085" cy="377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Building Block 3 - </a:t>
            </a:r>
            <a:r>
              <a:rPr lang="en-US" altLang="en-US" sz="1400" dirty="0">
                <a:solidFill>
                  <a:schemeClr val="tx2"/>
                </a:solidFill>
              </a:rPr>
              <a:t>The Decoder</a:t>
            </a:r>
            <a:endParaRPr lang="en-US" altLang="en-US" sz="1400" dirty="0">
              <a:solidFill>
                <a:schemeClr val="tx2"/>
              </a:solidFill>
            </a:endParaRPr>
          </a:p>
          <a:p>
            <a:pPr marL="628650" lvl="1" indent="-171450" algn="l"/>
            <a:r>
              <a:rPr lang="en-US" altLang="en-US" sz="1400" dirty="0"/>
              <a:t>This consists of several </a:t>
            </a:r>
            <a:r>
              <a:rPr lang="en-US" altLang="en-US" sz="1400" dirty="0">
                <a:solidFill>
                  <a:schemeClr val="tx2"/>
                </a:solidFill>
              </a:rPr>
              <a:t>upsampling </a:t>
            </a:r>
            <a:r>
              <a:rPr lang="en-US" altLang="en-US" sz="1400" dirty="0">
                <a:solidFill>
                  <a:schemeClr val="tx2"/>
                </a:solidFill>
              </a:rPr>
              <a:t>blocks</a:t>
            </a:r>
            <a:r>
              <a:rPr lang="en-US" altLang="en-US" sz="1400" dirty="0"/>
              <a:t>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The upsampling blocks progressively increase the spatial dimensions of the input while reducing the number of channels. The aim is to recover the original spatial resolution.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>
                <a:solidFill>
                  <a:schemeClr val="tx2"/>
                </a:solidFill>
              </a:rPr>
              <a:t>Upsample Layer</a:t>
            </a:r>
            <a:r>
              <a:rPr lang="en-US" altLang="en-US" sz="1400" dirty="0"/>
              <a:t>: Upsampling operation to increase spatial resolution by a factor of 2.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628650" lvl="1" indent="-171450" algn="l"/>
            <a:r>
              <a:rPr lang="en-US" altLang="en-US" sz="1400" dirty="0">
                <a:solidFill>
                  <a:schemeClr val="tx2"/>
                </a:solidFill>
              </a:rPr>
              <a:t>Concatenation</a:t>
            </a:r>
            <a:r>
              <a:rPr lang="en-US" altLang="en-US" sz="1400" dirty="0"/>
              <a:t>: Merges features from the corresponding encoder layer to preserve fine-grained details lost during downsampling.</a:t>
            </a:r>
            <a:endParaRPr lang="en-US" altLang="en-US" sz="1400" dirty="0"/>
          </a:p>
          <a:p>
            <a:pPr marL="628650" lvl="1" indent="-171450" algn="l"/>
            <a:endParaRPr lang="en-US" altLang="en-US" sz="1400" dirty="0"/>
          </a:p>
          <a:p>
            <a:pPr marL="628650" lvl="1" indent="-171450" algn="l"/>
            <a:r>
              <a:rPr lang="en-US" altLang="en-US" sz="1400" dirty="0">
                <a:solidFill>
                  <a:schemeClr val="tx2"/>
                </a:solidFill>
              </a:rPr>
              <a:t>DoubleConv Blocks</a:t>
            </a:r>
            <a:r>
              <a:rPr lang="en-US" altLang="en-US" sz="1400" dirty="0"/>
              <a:t>: Refine and combine the upsampled and skip-connected features to produce meaningful reconstructions.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5318061" y="428551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" name="Picture Placeholder 3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964555" y="577215"/>
            <a:ext cx="184785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85055" y="3204210"/>
            <a:ext cx="2701290" cy="508635"/>
          </a:xfrm>
        </p:spPr>
        <p:txBody>
          <a:bodyPr/>
          <a:p>
            <a:r>
              <a:rPr lang="en-US" sz="2800"/>
              <a:t>The Unet Decoder</a:t>
            </a:r>
            <a:endParaRPr lang="en-US" sz="2800"/>
          </a:p>
        </p:txBody>
      </p:sp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5110480" y="3712845"/>
            <a:ext cx="3577590" cy="795655"/>
          </a:xfrm>
        </p:spPr>
        <p:txBody>
          <a:bodyPr/>
          <a:p>
            <a:r>
              <a:rPr lang="en-US" sz="4000">
                <a:solidFill>
                  <a:schemeClr val="tx2"/>
                </a:solidFill>
              </a:rPr>
              <a:t>LAB SECTION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13" name="Picture Placeholder 1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620395" y="542290"/>
            <a:ext cx="4116070" cy="4116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Putting it all together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3283" y="1408960"/>
            <a:ext cx="6497433" cy="3153786"/>
          </a:xfrm>
          <a:prstGeom prst="rect">
            <a:avLst/>
          </a:prstGeom>
        </p:spPr>
      </p:pic>
      <p:sp>
        <p:nvSpPr>
          <p:cNvPr id="8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1323283" y="4657672"/>
            <a:ext cx="6497433" cy="4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 architecture of the </a:t>
            </a:r>
            <a:r>
              <a:rPr lang="en-US" dirty="0" err="1"/>
              <a:t>unet</a:t>
            </a:r>
            <a:r>
              <a:rPr lang="en-US" dirty="0"/>
              <a:t>. </a:t>
            </a:r>
            <a:endParaRPr lang="en-US" dirty="0"/>
          </a:p>
          <a:p>
            <a:pPr marL="171450" indent="-171450"/>
            <a:r>
              <a:rPr lang="en-US" sz="1000" dirty="0"/>
              <a:t>(</a:t>
            </a:r>
            <a:r>
              <a:rPr lang="en-US" sz="1000" b="1" dirty="0">
                <a:solidFill>
                  <a:schemeClr val="tx2"/>
                </a:solidFill>
              </a:rPr>
              <a:t>Image source</a:t>
            </a:r>
            <a:r>
              <a:rPr lang="en-US" sz="1000" dirty="0">
                <a:solidFill>
                  <a:schemeClr val="tx2"/>
                </a:solidFill>
              </a:rPr>
              <a:t>: </a:t>
            </a:r>
            <a:r>
              <a:rPr lang="en-US" sz="1000" i="1" dirty="0">
                <a:solidFill>
                  <a:schemeClr val="tx2"/>
                </a:solidFill>
              </a:rPr>
              <a:t>Rombach &amp; Blattmann, et al. 2022</a:t>
            </a:r>
            <a:r>
              <a:rPr lang="en-US" sz="1000" dirty="0"/>
              <a:t>)</a:t>
            </a:r>
            <a:endParaRPr lang="en-US" sz="1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135368" y="1322295"/>
            <a:ext cx="6331042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Ethical Considerations </a:t>
            </a:r>
            <a:br>
              <a:rPr lang="en-US" sz="4400" dirty="0"/>
            </a:br>
            <a:r>
              <a:rPr lang="en-US" sz="4400" dirty="0"/>
              <a:t>&amp; Challenges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57547" y="1991214"/>
            <a:ext cx="4383739" cy="206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Misinformation and deepfake concerns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Copyright and ownership questions 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Consent and privacy implications 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Technical and governance challenges for addressing these issues 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51" name="Google Shape;951;p36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l="7484" r="36985"/>
          <a:stretch>
            <a:fillRect/>
          </a:stretch>
        </p:blipFill>
        <p:spPr>
          <a:xfrm>
            <a:off x="5425440" y="548640"/>
            <a:ext cx="3139440" cy="4065270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and Discussion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12</a:t>
            </a:r>
            <a:endParaRPr dirty="0"/>
          </a:p>
        </p:txBody>
      </p:sp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713105" y="1659890"/>
            <a:ext cx="3293745" cy="21570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Day3_feedback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930910" y="1142365"/>
            <a:ext cx="2857500" cy="2857500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4142440" y="3644402"/>
            <a:ext cx="413601" cy="355696"/>
            <a:chOff x="1894000" y="2393902"/>
            <a:chExt cx="413601" cy="355696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4838410" y="1968765"/>
            <a:ext cx="3577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45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hare Tech" panose="00000500000000000000"/>
              <a:buNone/>
              <a:defRPr sz="36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US"/>
              <a:t>Let us know what you think...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8"/>
          <p:cNvSpPr txBox="1">
            <a:spLocks noGrp="1"/>
          </p:cNvSpPr>
          <p:nvPr>
            <p:ph type="title"/>
          </p:nvPr>
        </p:nvSpPr>
        <p:spPr>
          <a:xfrm>
            <a:off x="912925" y="552853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r>
              <a:rPr lang="en-US" altLang="en-GB" dirty="0"/>
              <a:t> Of the Tutorial</a:t>
            </a:r>
            <a:endParaRPr lang="en-US" altLang="en-GB" dirty="0"/>
          </a:p>
        </p:txBody>
      </p:sp>
      <p:sp>
        <p:nvSpPr>
          <p:cNvPr id="972" name="Google Shape;972;p38"/>
          <p:cNvSpPr txBox="1">
            <a:spLocks noGrp="1"/>
          </p:cNvSpPr>
          <p:nvPr>
            <p:ph type="subTitle" idx="2"/>
          </p:nvPr>
        </p:nvSpPr>
        <p:spPr>
          <a:xfrm>
            <a:off x="2000666" y="1428334"/>
            <a:ext cx="5142667" cy="276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Introduction to </a:t>
            </a:r>
            <a:r>
              <a:rPr lang="en-US" sz="1600" dirty="0">
                <a:solidFill>
                  <a:schemeClr val="tx2"/>
                </a:solidFill>
                <a:latin typeface="Share Tech" panose="00000500000000000000" charset="0"/>
              </a:rPr>
              <a:t>Deep Generative models</a:t>
            </a:r>
            <a:endParaRPr lang="en-US" sz="1600" dirty="0"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Understand the role of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deep generative models </a:t>
            </a:r>
            <a:r>
              <a:rPr lang="en-US" sz="1600" dirty="0">
                <a:latin typeface="Share Tech" panose="00000500000000000000" charset="0"/>
              </a:rPr>
              <a:t>in medical diagnosis and imaging</a:t>
            </a:r>
            <a:endParaRPr lang="en-US" sz="1600" dirty="0"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Hands-on implementation of a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deep generative model </a:t>
            </a:r>
            <a:r>
              <a:rPr lang="en-US" sz="1600" b="1" dirty="0">
                <a:solidFill>
                  <a:schemeClr val="accent2"/>
                </a:solidFill>
                <a:latin typeface="Share Tech" panose="00000500000000000000" charset="0"/>
              </a:rPr>
              <a:t>for generating medical images</a:t>
            </a:r>
            <a:endParaRPr lang="en-US" sz="1600" b="1" dirty="0">
              <a:solidFill>
                <a:schemeClr val="accent2"/>
              </a:solidFill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Discuss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ethical concerns </a:t>
            </a:r>
            <a:r>
              <a:rPr lang="en-US" sz="1600" dirty="0">
                <a:latin typeface="Share Tech" panose="00000500000000000000" charset="0"/>
              </a:rPr>
              <a:t>and future innovations</a:t>
            </a:r>
            <a:endParaRPr lang="en-US" sz="1600" dirty="0">
              <a:latin typeface="Share Tech" panose="00000500000000000000" charset="0"/>
            </a:endParaRPr>
          </a:p>
        </p:txBody>
      </p:sp>
      <p:grpSp>
        <p:nvGrpSpPr>
          <p:cNvPr id="974" name="Google Shape;974;p38"/>
          <p:cNvGrpSpPr/>
          <p:nvPr/>
        </p:nvGrpSpPr>
        <p:grpSpPr>
          <a:xfrm>
            <a:off x="7978800" y="2564821"/>
            <a:ext cx="413601" cy="355696"/>
            <a:chOff x="1894000" y="2393902"/>
            <a:chExt cx="413601" cy="355696"/>
          </a:xfrm>
        </p:grpSpPr>
        <p:sp>
          <p:nvSpPr>
            <p:cNvPr id="975" name="Google Shape;975;p38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03905" y="2242820"/>
            <a:ext cx="2536825" cy="657860"/>
          </a:xfrm>
        </p:spPr>
        <p:txBody>
          <a:bodyPr/>
          <a:p>
            <a:pPr algn="ctr"/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190240" y="212090"/>
            <a:ext cx="2763520" cy="749935"/>
          </a:xfrm>
        </p:spPr>
        <p:txBody>
          <a:bodyPr/>
          <a:p>
            <a:r>
              <a:rPr lang="en-US" sz="4400"/>
              <a:t>Meet Us</a:t>
            </a:r>
            <a:endParaRPr lang="en-US" sz="4400"/>
          </a:p>
        </p:txBody>
      </p:sp>
      <p:sp>
        <p:nvSpPr>
          <p:cNvPr id="24" name="椭圆 1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42773" y="1558923"/>
            <a:ext cx="3121107" cy="3121107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74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矩形 2"/>
          <p:cNvSpPr/>
          <p:nvPr>
            <p:custDataLst>
              <p:tags r:id="rId2"/>
            </p:custDataLst>
          </p:nvPr>
        </p:nvSpPr>
        <p:spPr>
          <a:xfrm>
            <a:off x="1279525" y="2750820"/>
            <a:ext cx="2501900" cy="1005840"/>
          </a:xfrm>
          <a:prstGeom prst="rect">
            <a:avLst/>
          </a:prstGeom>
        </p:spPr>
        <p:txBody>
          <a:bodyPr wrap="square" lIns="0" tIns="0" rIns="0" bIns="0"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2"/>
                </a:solidFill>
              </a:rPr>
              <a:t>Research Engineer  - AG Amuasi</a:t>
            </a:r>
            <a:endParaRPr lang="en-US" altLang="en-US"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accent2"/>
                </a:solidFill>
              </a:rPr>
              <a:t>(Kumasi Center for Collaborative Research in Tropical Medicine)</a:t>
            </a:r>
            <a:endParaRPr lang="en-US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6" name="矩形 3"/>
          <p:cNvSpPr/>
          <p:nvPr>
            <p:custDataLst>
              <p:tags r:id="rId3"/>
            </p:custDataLst>
          </p:nvPr>
        </p:nvSpPr>
        <p:spPr>
          <a:xfrm>
            <a:off x="1563370" y="2401570"/>
            <a:ext cx="1934210" cy="2851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25" b="1" kern="0" dirty="0">
                <a:solidFill>
                  <a:schemeClr val="accent1"/>
                </a:solidFill>
                <a:latin typeface="+mj-lt"/>
              </a:rPr>
              <a:t>Joshua Teye Tettey</a:t>
            </a:r>
            <a:endParaRPr lang="en-US" sz="2325" b="1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椭圆 5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89375" y="1558923"/>
            <a:ext cx="3121107" cy="3121107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74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矩形 4"/>
          <p:cNvSpPr/>
          <p:nvPr>
            <p:custDataLst>
              <p:tags r:id="rId5"/>
            </p:custDataLst>
          </p:nvPr>
        </p:nvSpPr>
        <p:spPr>
          <a:xfrm>
            <a:off x="5225866" y="2750916"/>
            <a:ext cx="2248811" cy="1221089"/>
          </a:xfrm>
          <a:prstGeom prst="rect">
            <a:avLst/>
          </a:prstGeom>
        </p:spPr>
        <p:txBody>
          <a:bodyPr wrap="square" lIns="0" tIns="0" rIns="0" bIns="0">
            <a:normAutofit lnSpcReduction="1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accent2"/>
                </a:solidFill>
              </a:rPr>
              <a:t>Biomedical Researcher, Master’s Student - Computer Science </a:t>
            </a:r>
            <a:endParaRPr lang="en-US" altLang="en-US" sz="1355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accent2"/>
                </a:solidFill>
              </a:rPr>
              <a:t>(</a:t>
            </a:r>
            <a:r>
              <a:rPr lang="en-US" altLang="en-US" sz="1355" b="1" dirty="0">
                <a:solidFill>
                  <a:schemeClr val="accent2"/>
                </a:solidFill>
              </a:rPr>
              <a:t>University of Ghana</a:t>
            </a:r>
            <a:r>
              <a:rPr lang="en-US" altLang="en-US" sz="1355" dirty="0">
                <a:solidFill>
                  <a:schemeClr val="accent2"/>
                </a:solidFill>
              </a:rPr>
              <a:t>)</a:t>
            </a:r>
            <a:endParaRPr lang="en-US" altLang="en-US" sz="1355" dirty="0">
              <a:solidFill>
                <a:schemeClr val="accent2"/>
              </a:solidFill>
            </a:endParaRPr>
          </a:p>
        </p:txBody>
      </p:sp>
      <p:sp>
        <p:nvSpPr>
          <p:cNvPr id="29" name="矩形 6"/>
          <p:cNvSpPr/>
          <p:nvPr>
            <p:custDataLst>
              <p:tags r:id="rId6"/>
            </p:custDataLst>
          </p:nvPr>
        </p:nvSpPr>
        <p:spPr>
          <a:xfrm>
            <a:off x="5661025" y="2390775"/>
            <a:ext cx="1376680" cy="2851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25" b="1" kern="0" dirty="0">
                <a:solidFill>
                  <a:schemeClr val="accent1"/>
                </a:solidFill>
                <a:latin typeface="+mj-lt"/>
              </a:rPr>
              <a:t>Erica Akanko</a:t>
            </a:r>
            <a:endParaRPr lang="en-US" sz="2325" b="1" kern="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0" name="图片 12" descr="C:/Users/joshu/Downloads/image_generation_checkpoint/akanko-image.jpgakanko-image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-726" t="6153" r="726" b="18863"/>
          <a:stretch>
            <a:fillRect/>
          </a:stretch>
        </p:blipFill>
        <p:spPr>
          <a:xfrm>
            <a:off x="6844027" y="1025599"/>
            <a:ext cx="1312545" cy="1378585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ln w="12700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" name="图片 21" descr="C:\Users\joshu\Pictures\me-no-bg-cropped.pngme-no-bg-cropped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0017" r="10017"/>
          <a:stretch>
            <a:fillRect/>
          </a:stretch>
        </p:blipFill>
        <p:spPr>
          <a:xfrm>
            <a:off x="2897424" y="1025599"/>
            <a:ext cx="1312625" cy="1312625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915" y="2390140"/>
            <a:ext cx="3839845" cy="221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US" altLang="en-GB"/>
              <a:t> to Generative </a:t>
            </a:r>
            <a:br>
              <a:rPr lang="en-US" altLang="en-GB"/>
            </a:br>
            <a:r>
              <a:rPr lang="en-US" altLang="en-GB"/>
              <a:t>AI in Healthcare</a:t>
            </a:r>
            <a:endParaRPr lang="en-US" altLang="en-GB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713105" y="925195"/>
            <a:ext cx="3293745" cy="3293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527050" y="363855"/>
            <a:ext cx="80905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Deep Generative Models (DGMs)</a:t>
            </a:r>
            <a:endParaRPr lang="en-US" altLang="en-US" sz="2400" dirty="0">
              <a:sym typeface="+mn-ea"/>
            </a:endParaRPr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926465" y="832485"/>
            <a:ext cx="6663055" cy="786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GB" altLang="en-US" dirty="0">
                <a:solidFill>
                  <a:srgbClr val="FF0000"/>
                </a:solidFill>
              </a:rPr>
              <a:t>DGMs </a:t>
            </a:r>
            <a:r>
              <a:rPr lang="en-US" altLang="en-US" dirty="0"/>
              <a:t>are a class of AI models that use deep neural networks to </a:t>
            </a:r>
            <a:r>
              <a:rPr lang="en-US" altLang="en-US" dirty="0">
                <a:solidFill>
                  <a:srgbClr val="FF0000"/>
                </a:solidFill>
              </a:rPr>
              <a:t>learn the underlying distribution of data</a:t>
            </a:r>
            <a:r>
              <a:rPr lang="en-US" altLang="en-US" dirty="0"/>
              <a:t> and then generate new data samples that resemble the training data</a:t>
            </a:r>
            <a:r>
              <a:rPr lang="en-GB" altLang="en-US" dirty="0"/>
              <a:t>.</a:t>
            </a:r>
            <a:r>
              <a:rPr lang="en-US" altLang="en-GB" dirty="0"/>
              <a:t> </a:t>
            </a:r>
            <a:endParaRPr lang="en-US" alt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altLang="en-GB" dirty="0">
              <a:solidFill>
                <a:schemeClr val="accent2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en-GB" dirty="0">
                <a:solidFill>
                  <a:schemeClr val="accent2"/>
                </a:solidFill>
                <a:sym typeface="+mn-ea"/>
              </a:rPr>
              <a:t>Take as input training samples from some distribution and </a:t>
            </a:r>
            <a:r>
              <a:rPr lang="en-US" altLang="en-GB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learn a model</a:t>
            </a:r>
            <a:r>
              <a:rPr lang="en-US" altLang="en-GB" dirty="0">
                <a:solidFill>
                  <a:schemeClr val="accent2"/>
                </a:solidFill>
                <a:sym typeface="+mn-ea"/>
              </a:rPr>
              <a:t> that represents that distribution.</a:t>
            </a:r>
            <a:endParaRPr lang="en-GB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en-GB" dirty="0"/>
          </a:p>
        </p:txBody>
      </p:sp>
      <p:pic>
        <p:nvPicPr>
          <p:cNvPr id="3" name="Picture Placeholder 2" descr="C:/Users/joshu/Downloads/image_generation_checkpoint/types-of-generative-AI-2.jpgtypes-of-generative-AI-2"/>
          <p:cNvPicPr>
            <a:picLocks noChangeAspect="1"/>
          </p:cNvPicPr>
          <p:nvPr>
            <p:ph type="pic" idx="2"/>
          </p:nvPr>
        </p:nvPicPr>
        <p:blipFill>
          <a:blip r:embed="rId1"/>
          <a:srcRect t="13257" b="13257"/>
          <a:stretch>
            <a:fillRect/>
          </a:stretch>
        </p:blipFill>
        <p:spPr>
          <a:xfrm>
            <a:off x="1149350" y="1762760"/>
            <a:ext cx="6739255" cy="2785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527050" y="269875"/>
            <a:ext cx="80905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  <a:sym typeface="+mn-ea"/>
              </a:rPr>
              <a:t>How Generative AI is Supporting Healthcare</a:t>
            </a:r>
            <a:endParaRPr lang="en-US" altLang="en-US" sz="2400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" name="Picture Placeholder 2" descr="generative-modeling-example-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108075" y="882015"/>
            <a:ext cx="6927850" cy="381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" name="Google Shape;950;p36"/>
          <p:cNvSpPr txBox="1"/>
          <p:nvPr/>
        </p:nvSpPr>
        <p:spPr>
          <a:xfrm>
            <a:off x="456440" y="3574673"/>
            <a:ext cx="4515131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52400" indent="0">
              <a:buNone/>
            </a:pPr>
            <a:endParaRPr lang="en-US" dirty="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585470" y="653415"/>
            <a:ext cx="3986530" cy="3676650"/>
          </a:xfrm>
        </p:spPr>
        <p:txBody>
          <a:bodyPr/>
          <a:p>
            <a:pPr marL="152400" indent="0">
              <a:buNone/>
            </a:pPr>
            <a:r>
              <a:rPr lang="en-US" sz="2000"/>
              <a:t>What are the opportunities in Africa?</a:t>
            </a:r>
            <a:endParaRPr lang="en-US" sz="2000"/>
          </a:p>
          <a:p>
            <a:pPr marL="152400" indent="0">
              <a:buNone/>
            </a:pPr>
            <a:endParaRPr lang="en-US" sz="2000"/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Limited access to healthcare professionals and diagnostic tools</a:t>
            </a:r>
            <a:endParaRPr lang="en-US" sz="2000" dirty="0">
              <a:sym typeface="+mn-ea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Vital to develop models trained on local data for better relevance and impact</a:t>
            </a:r>
            <a:endParaRPr lang="en-US" sz="2000" dirty="0">
              <a:sym typeface="+mn-ea"/>
            </a:endParaRPr>
          </a:p>
        </p:txBody>
      </p:sp>
      <p:pic>
        <p:nvPicPr>
          <p:cNvPr id="4" name="Picture Placeholder 3" descr="healthcare in africa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045075" y="1580515"/>
            <a:ext cx="3534410" cy="23564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359_1*l_h_i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61_1*l_h_f*1_1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61_1*l_h_f*1_2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61_1*l_h_a*1_1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61_1*l_h_a*1_2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DIAGRAM_VIRTUALLY_FRAME" val="{&quot;height&quot;:298.45,&quot;left&quot;:23.647401574803148,&quot;top&quot;:96.6,&quot;width&quot;:687.763937007874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361_1*l_h_i*1_1_1"/>
  <p:tag name="KSO_WM_TEMPLATE_CATEGORY" val="diagram"/>
  <p:tag name="KSO_WM_TEMPLATE_INDEX" val="202383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DIAGRAM_VIRTUALLY_FRAME" val="{&quot;height&quot;:298.45,&quot;left&quot;:23.647401574803148,&quot;top&quot;:96.6,&quot;width&quot;:687.763937007874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61_1*l_h_i*1_2_2"/>
  <p:tag name="KSO_WM_TEMPLATE_CATEGORY" val="diagram"/>
  <p:tag name="KSO_WM_TEMPLATE_INDEX" val="202383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8176_1*n_h_i*1_1_3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8176_1*n_h_i*1_1_1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59_1*l_h_f*1_1_1"/>
  <p:tag name="KSO_WM_TEMPLATE_CATEGORY" val="diagram"/>
  <p:tag name="KSO_WM_TEMPLATE_INDEX" val="2023835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8176_1*n_h_i*1_1_2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8176_1*n_h_i*1_1_4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8176_1*n_h_h_i*1_2_1_2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8176_1*n_h_h_a*1_2_1_1"/>
  <p:tag name="KSO_WM_TEMPLATE_CATEGORY" val="diagram"/>
  <p:tag name="KSO_WM_TEMPLATE_INDEX" val="20238176"/>
  <p:tag name="KSO_WM_UNIT_LAYERLEVEL" val="1_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8176_1*n_h_h_a*1_2_2_1"/>
  <p:tag name="KSO_WM_TEMPLATE_CATEGORY" val="diagram"/>
  <p:tag name="KSO_WM_TEMPLATE_INDEX" val="20238176"/>
  <p:tag name="KSO_WM_UNIT_LAYERLEVEL" val="1_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8176_1*n_h_h_i*1_2_1_1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8176_1*n_h_h_i*1_2_2_1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8176_1*n_h_h_i*1_2_2_2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8176_1*n_h_a*1_1_1"/>
  <p:tag name="KSO_WM_TEMPLATE_CATEGORY" val="diagram"/>
  <p:tag name="KSO_WM_TEMPLATE_INDEX" val="20238176"/>
  <p:tag name="KSO_WM_UNIT_LAYERLEVEL" val="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8176_1*n_h_h_f*1_2_1_1"/>
  <p:tag name="KSO_WM_TEMPLATE_CATEGORY" val="diagram"/>
  <p:tag name="KSO_WM_TEMPLATE_INDEX" val="2023817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59_1*l_h_a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8176_1*n_h_h_f*1_2_2_1"/>
  <p:tag name="KSO_WM_TEMPLATE_CATEGORY" val="diagram"/>
  <p:tag name="KSO_WM_TEMPLATE_INDEX" val="2023817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2.xml><?xml version="1.0" encoding="utf-8"?>
<p:tagLst xmlns:p="http://schemas.openxmlformats.org/presentationml/2006/main">
  <p:tag name="resource_record_key" val="{&quot;70&quot;:[3322838,3322870,3322830,3321424,3321978]}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359_1*l_h_i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59_1*l_h_f*1_2_1"/>
  <p:tag name="KSO_WM_TEMPLATE_CATEGORY" val="diagram"/>
  <p:tag name="KSO_WM_TEMPLATE_INDEX" val="2023835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59_1*l_h_a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359_1*l_h_d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359_1*l_h_d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8361_1*l_i*1_1"/>
  <p:tag name="KSO_WM_TEMPLATE_CATEGORY" val="diagram"/>
  <p:tag name="KSO_WM_TEMPLATE_INDEX" val="20238361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Technological Pitch Deck by Slidesgo">
  <a:themeElements>
    <a:clrScheme name="Simple Light">
      <a:dk1>
        <a:srgbClr val="0D173A"/>
      </a:dk1>
      <a:lt1>
        <a:srgbClr val="182B63"/>
      </a:lt1>
      <a:dk2>
        <a:srgbClr val="323B58"/>
      </a:dk2>
      <a:lt2>
        <a:srgbClr val="F2935B"/>
      </a:lt2>
      <a:accent1>
        <a:srgbClr val="FAB5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yMS40Mjg1NzE0Mjg1NzE0MjcsXCJ3aWR0aFwiOjMwMC44OTI4NTcxNDI4NTcxfSIsCgkiTGF0ZXgiIDogInEoeF90IFxcbWlkIHhfe3QtMX0pID0gXFxtYXRoY2Fse059XFxsZWZ0KCBcXHNxcnR7XFxhbHBoYV90fSB4X3t0LTF9LCBcXCwgKDEgLSBcXGFscGhhX3QpIFxcY2RvdCBcXG1hdGhiZntJfSBcXHJpZ2h0KSIsCgkiTGF0ZXhJbWdCYXNlNjQiIDogIlBITjJaeUI0Yld4dWN6MGlhSFIwY0RvdkwzZDNkeTUzTXk1dmNtY3ZNakF3TUM5emRtY2lJSGRwWkhSb1BTSXpPQzQyTlRSbGVDSWdhR1ZwWjJoMFBTSXlMamN4TTJWNElpQnliMnhsUFNKcGJXY2lJR1p2WTNWellXSnNaVDBpWm1Gc2MyVWlJSFpwWlhkQ2IzZzlJakFnTFRnME9TNDFJREUzTURnMUlERXhPVGtpSUhodGJHNXpPbmhzYVc1clBTSm9kSFJ3T2k4dmQzZDNMbmN6TG05eVp5OHhPVGs1TDNoc2FXNXJJaUJoY21saExXaHBaR1JsYmowaWRISjFaU0lnYzNSNWJHVTlJblpsY25ScFkyRnNMV0ZzYVdkdU9pQXRNQzQzT1RGbGVEc2diV0Y0TFhkcFpIUm9PaUE1T0NVN0lqNDhaR1ZtY3o0OGNHRjBhQ0JwWkQwaVRVcFlMVEl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l0VkVWWUxVNHRNakl5TXlJZ1pEMGlUVEV6T1NBdE1qUTVTREV6TjFFeE1qVWdMVEkwT1NBeE1Ua2dMVEl6TlZZeU5URk1NVEl3SURjek4xRXhNekFnTnpVd0lERXpPU0EzTlRCUk1UVXlJRGMxTUNBeE5Ua2dOek0xVmkweU16VlJNVFV4SUMweU5Ea2dNVFF4SUMweU5EbElNVE01V2lJdlBqeHdZWFJvSUdsa1BTSk5TbGd0TWkxVVJWZ3RUaTB5TWpFeUlpQmtQU0pOT0RRZ01qTTNWRGcwSURJMU1GUTVPQ0F5TnpCSU5qYzVVVFk1TkNBeU5qSWdOamswSURJMU1GUTJOemtnTWpNd1NEazRVVGcwSURJek55QTROQ0F5TlRC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El0VkVWWUxWTlBMVEk0SWlCa1BTSk5NVFV5SURJMU1WRXhOVElnTmpRMklETTRPQ0E0TlRCSU5ERTJVVFF5TWlBNE5EUWdOREl5SURnME1WRTBNaklnT0RNM0lEUXdNeUE0TVRaVU16VTNJRGMxTTFRek1ESWdOalE1VkRJMU5TQTBPREpVTWpNMklESTFNRkV5TXpZZ01USTBJREkxTlNBeE9WUXpNREVnTFRFME4xUXpOVFlnTFRJMU1WUTBNRE1nTFRNeE5WUTBNaklnTFRNME1GRTBNaklnTFRNME15QTBNVFlnTFRNME9VZ3pPRGhSTXpVNUlDMHpNalVnTXpNeUlDMHlPVFpVTWpjeElDMHlNVE5VTWpFeUlDMDVOMVF4TnpBZ05UWlVNVFV5SURJMU1Wb2lMejQ4Y0dGMGFDQnBaRDBpVFVwWUxUSXRWRVZZTFU0dE1qSXhRU0lnWkQwaVRUazFJREUzT0ZFNE9TQXhOemdnT0RFZ01UZzJWRGN5SURJd01GUXhNRE1nTWpNd1ZERTJPU0F5T0RCVU1qQTNJRE13T1ZFeU1Ea2dNekV4SURJeE1pQXpNVEZJTWpFelVUSXhPU0F6TVRFZ01qSTNJREk1TkZReU9ERWdNVGMzVVRNd01DQXhNelFnTXpFeUlERXdPRXd6T1RjZ0xUYzNVVE01T0NBdE56Y2dOVEF4SURFek5sUTNNRGNnTlRZMVZEZ3hOQ0EzT0RaUk9ESXdJRGd3TUNBNE16UWdPREF3VVRnME1TQTRNREFnT0RRMklEYzVORlE0TlRNZ056Z3lWamMzTmt3Mk1qQWdNamt6VERNNE5TQXRNVGt6VVRNNE1TQXRNakF3SURNMk5pQXRNakF3VVRNMU55QXRNakF3SURNMU5DQXRNVGszVVRNMU1pQXRNVGsxSURJMU5pQXhOVXd4TmpBZ01qSTFUREUwTkNBeU1UUlJNVEk1SURJd01pQXhNVE1nTVRrd1ZEazFJREUzT0ZvaUx6NDhjR0YwYUNCcFpEMGlUVXBZTFRJdFZFVllMVWt0TVVRMlJrTWlJR1E5SWswek5DQXhOVFpSTXpRZ01qY3dJREV5TUNBek5UWlVNekE1SURRME1sRXpOemtnTkRReUlEUXlNU0EwTURKVU5EYzRJRE13TkZFME9EUWdNamMxSURRNE5TQXlNemRXTWpBNFVUVXpOQ0F5T0RJZ05UWXdJRE0zTkZFMU5qUWdNemc0SURVMk5pQXpPVEJVTlRneUlETTVNMUUyTURNZ016a3pJRFl3TXlBek9EVlJOakF6SURNM05pQTFPVFFnTXpRMlZEVTFPQ0F5TmpGVU5EazNJREUyTVV3ME9EWWdNVFEzVERRNE55QXhNak5STkRnNUlEWTNJRFE1TlNBME4xUTFNVFFnTWpaUk5USTRJREk0SURVME1DQXpOMVExTlRjZ05qQlJOVFU1SURZM0lEVTJNaUEyT0ZRMU56Y2dOekJSTlRrM0lEY3dJRFU1TnlBMk1sRTFPVGNnTlRZZ05Ua3hJRFF6VVRVM09TQXhPU0ExTlRZZ05WUTFNVElnTFRFd1NEVXdOVkUwTXpnZ0xURXdJRFF4TkNBMk1rdzBNVEVnTmpsTU5EQXdJRFl4VVRNNU1DQTFNeUF6TnpBZ05ERlVNekkxSURFNFZESTJOeUF0TWxReU1ETWdMVEV4VVRFeU5DQXRNVEVnTnprZ016bFVNelFnTVRVMldrMHlNRGdnTWpaUk1qVTNJREkySURNd05pQTBOMVF6TnprZ09UQk1OREF6SURFeE1sRTBNREVnTWpVMUlETTVOaUF5T1RCUk16Z3lJRFF3TlNBek1EUWdOREExVVRJek5TQTBNRFVnTVRneklETXpNbEV4TlRZZ01qa3lJREV6T1NBeU1qUlVNVEl4SURFeU1GRXhNakVnTnpFZ01UUTJJRFE1VkRJd09DQXlObG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T0xUSXlRelVpSUdROUlrMDNPQ0F5TlRCUk56Z2dNamMwSURrMUlESTVNbFF4TXpnZ016RXdVVEUyTWlBek1UQWdNVGd3SURJNU5GUXhPVGtnTWpVeFVURTVPU0F5TWpZZ01UZ3lJREl3T0ZReE16a2dNVGt3VkRrMklESXdOMVEzT0NBeU5UQmFJaTgrUEhCaGRHZ2dhV1E5SWsxS1dDMHlMVlJGV0MxQ0xURkVOREE0SWlCa1BTSk5NemszSURCUk16Y3dJRE1nTWpFNElETlJOalVnTXlBek9DQXdTREkxVmpZeVNERXpPVlkyTWpSSU1qVldOamcyU0RNNFVUWTFJRFk0TXlBeU1UZ2dOamd6VVRNM01DQTJPRE1nTXprM0lEWTROa2cwTVRCV05qSTBTREk1TmxZMk1rZzBNVEJXTUVnek9UZGFJaTgrUEhCaGRHZ2dhV1E5SWsxS1dDMHlMVlJGV0MxVFR5MHlPU0lnWkQwaVRUTXdOU0F5TlRGUk16QTFJQzB4TkRVZ05qa2dMVE0wT1VnMU5sRTBNeUF0TXpRNUlETTVJQzB6TkRkVU16VWdMVE16T0ZFek55QXRNek16SURZd0lDMHpNRGRVTVRBNElDMHlNemxVTVRZd0lDMHhNelpVTWpBMElESTNWREl5TVNBeU5UQlVNakEwSURRM00xUXhOakFnTmpNMlZERXdPQ0EzTkRCVU5qQWdPREEzVkRNMUlEZ3pPVkV6TlNBNE5UQWdOVEFnT0RVd1NEVTJTRFk1VVRFNU55QTNORE1nTWpVMklEVTJObEV6TURVZ05ESTFJRE13TlNBeU5U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VJTSWdlR3hwYm1zNmFISmxaajBpSTAxS1dDMHlMVlJGV0MxSkxURkVORFZGSWk4K1BDOW5QanhuSUdSaGRHRXRiVzFzTFc1dlpHVTlJbTF2SWlCMGNtRnVjMlp2Y20wOUluUnlZVzV6YkdGMFpTZzBOakFzTUNraVBqeDFjMlVnWkdGMFlTMWpQU0l5T0NJZ2VHeHBibXM2YUhKbFpqMGlJMDFLV0MweUxWUkZXQzFPTFRJNElpOCtQQzluUGp4bklHUmhkR0V0Ylcxc0xXNXZaR1U5SW0xemRXSWlJSFJ5WVc1elptOXliVDBpZEhKaGJuTnNZWFJsS0RnME9Td3dLU0krUEdjZ1pHRjBZUzF0Yld3dGJtOWtaVDBpYldraVBqeDFjMlVnWkdGMFlTMWpQU0l4UkRRMk5TSWdlR3hwYm1zNmFISmxaajBpSTAxS1dDMHlMVlJGV0MxSkxURkVORFkxSWk4K1BDOW5QanhuSUdSaGRHRXRiVzFzTFc1dlpHVTlJbTFwSWlCMGNtRnVjMlp2Y20wOUluUnlZVzV6YkdGMFpTZzJNRFVzTFRFMU1Da2djMk5oYkdVb01DNDNNRGNwSWo0OGRYTmxJR1JoZEdFdFl6MGlNVVEwTmpFaUlIaHNhVzVyT21oeVpXWTlJaU5OU2xndE1pMVVSVmd0U1MweFJEUTJNU0l2UGp3dlp6NDhMMmMrUEdjZ1pHRjBZUzF0Yld3dGJtOWtaVDBpYlc4aUlIUnlZVzV6Wm05eWJUMGlkSEpoYm5Oc1lYUmxLREl3TXpjc01Da2lQangxYzJVZ1pHRjBZUzFqUFNJeU1qSXpJaUI0YkdsdWF6cG9jbVZtUFNJalRVcFlMVEl0VkVWWUxVNHRNakl5TXlJdlBqd3ZaejQ4WnlCa1lYUmhMVzF0YkMxdWIyUmxQU0p0YzNWaUlpQjBjbUZ1YzJadmNtMDlJblJ5WVc1emJHRjBaU2d5TlRreUxqZ3NNQ2tpUGp4bklHUmhkR0V0Ylcxc0xXNXZaR1U5SW0xcElqNDhkWE5sSUdSaGRHRXRZejBpTVVRME5qVWlJSGhzYVc1ck9taHlaV1k5SWlOTlNsZ3RNaTFVUlZndFNTMHhSRFEyTlNJdlBqd3ZaejQ4WnlCa1lYUmhMVzF0YkMxdWIyUmxQU0pVWlZoQmRHOXRJaUIwY21GdWMyWnZjbTA5SW5SeVlXNXpiR0YwWlNnMk1EVXNMVEUxTUNrZ2MyTmhiR1VvTUM0M01EY3BJaUJrWVhSaExXMXFlQzEwWlhoamJHRnpjejBpVDFKRUlqNDhaeUJrWVhSaExXMXRiQzF1YjJSbFBTSnRhU0krUEhWelpTQmtZWFJoTFdNOUlqRkVORFl4SWlCNGJHbHVhenBvY21WbVBTSWpUVXBZTFRJdFZFVllMVWt0TVVRME5qRWlMejQ4TDJjK1BHY2daR0YwWVMxdGJXd3RibTlrWlQwaWJXOGlJSFJ5WVc1elptOXliVDBpZEhKaGJuTnNZWFJsS0RNMk1Td3dLU0krUEhWelpTQmtZWFJoTFdNOUlqSXlNVElpSUhoc2FXNXJPbWh5WldZOUlpTk5TbGd0TWkxVVJWZ3RUaTB5TWpFeUlpOCtQQzluUGp4bklHUmhkR0V0Ylcxc0xXNXZaR1U5SW0xdUlpQjBjbUZ1YzJadmNtMDlJblJ5WVc1emJHRjBaU2d4TVRNNUxEQXBJajQ4ZFhObElHUmhkR0V0WXowaU16RWlJSGhzYVc1ck9taHlaV1k5SWlOTlNsZ3RNaTFVUlZndFRpMHpNU0l2UGp3dlp6NDhMMmMrUEM5blBqeG5JR1JoZEdFdGJXMXNMVzV2WkdVOUltMXZJaUIwY21GdWMyWnZjbTA5SW5SeVlXNXpiR0YwWlNnME5EQTJMamdzTUNraVBqeDFjMlVnWkdGMFlTMWpQU0l5T1NJZ2VHeHBibXM2YUhKbFpqMGlJMDFLV0MweUxWUkZXQzFPTFRJNUlpOCtQQzluUGp4bklHUmhkR0V0Ylcxc0xXNXZaR1U5SW0xdklpQjBjbUZ1YzJadmNtMDlJblJ5WVc1emJHRjBaU2cxTURjekxqVXNNQ2tpUGp4MWMyVWdaR0YwWVMxalBTSXpSQ0lnZUd4cGJtczZhSEpsWmowaUkwMUtXQzB5TFZSRldDMU9MVE5FSWk4K1BDOW5QanhuSUdSaGRHRXRiVzFzTFc1dlpHVTlJbFJsV0VGMGIyMGlJR1JoZEdFdGJXcDRMWFJsZUdOc1lYTnpQU0pQVWtRaUlIUnlZVzV6Wm05eWJUMGlkSEpoYm5Oc1lYUmxLRFl4TWprdU15d3dLU0krUEdjZ1pHRjBZUzF0Yld3dGJtOWtaVDBpYldraVBqeDFjMlVnWkdGMFlTMWpQU0kwUlNJZ2VHeHBibXM2YUhKbFpqMGlJMDFLV0MweUxWUkZXQzFETFRSRklpOCtQQzluUGp3dlp6NDhaeUJrWVhSaExXMXRiQzF1YjJSbFBTSnRjbTkzSWlCMGNtRnVjMlp2Y20wOUluUnlZVzV6YkdGMFpTZzNNamMxTERBcElqNDhaeUJrWVhSaExXMXRiQzF1YjJSbFBTSnRieUlnZEhKaGJuTm1iM0p0UFNKMGNtRnVjMnhoZEdVb01DQXRNQzQxS1NJK1BIVnpaU0JrWVhSaExXTTlJakk0SWlCNGJHbHVhenBvY21WbVBTSWpUVXBZTFRJdFZFVllMVk5QTFRJNElpOCtQQzluUGp4bklHUmhkR0V0Ylcxc0xXNXZaR1U5SW0xemNYSjBJaUIwY21GdWMyWnZjbTA5SW5SeVlXNXpiR0YwWlNnME5UZ3NNQ2tpUGp4bklIUnlZVzV6Wm05eWJUMGlkSEpoYm5Oc1lYUmxLRGcxTXl3d0tTSStQR2NnWkdGMFlTMXRiV3d0Ym05a1pUMGliWE4xWWlJK1BHY2daR0YwWVMxdGJXd3RibTlrWlQwaWJXa2lQangxYzJVZ1pHRjBZUzFqUFNJeFJEWkdReUlnZUd4cGJtczZhSEpsWmowaUkwMUtXQzB5TFZSRldDMUpMVEZFTmtaRElpOCtQQzluUGp4bklHUmhkR0V0Ylcxc0xXNXZaR1U5SW0xcElpQjBjbUZ1YzJadmNtMDlJblJ5WVc1emJHRjBaU2cyTnpNc0xURTFNQ2tnYzJOaGJHVW9NQzQzTURjcElqNDhkWE5sSUdSaGRHRXRZejBpTVVRME5qRWlJSGhzYVc1ck9taHlaV1k5SWlOTlNsZ3RNaTFVUlZndFNTMHhSRFEyTVNJdlBqd3ZaejQ4TDJjK1BDOW5QanhuSUdSaGRHRXRiVzFzTFc1dlpHVTlJbTF2SWlCMGNtRnVjMlp2Y20wOUluUnlZVzV6YkdGMFpTZ3dMQzAwTWk0MktTSStQSFZ6WlNCa1lYUmhMV005SWpJeU1VRWlJSGhzYVc1ck9taHlaV1k5SWlOTlNsZ3RNaTFVUlZndFRpMHlNakZCSWk4K1BDOW5Qanh5WldOMElIZHBaSFJvUFNJNU56Z3VNeUlnYUdWcFoyaDBQU0kyTUNJZ2VEMGlPRFV6SWlCNVBTSTJPVGN1TkNJdlBqd3ZaejQ4WnlCa1lYUmhMVzF0YkMxdWIyUmxQU0p0YzNWaUlpQjBjbUZ1YzJadmNtMDlJblJ5WVc1emJHRjBaU2d5TWpnNUxqTXNNQ2tpUGp4bklHUmhkR0V0Ylcxc0xXNXZaR1U5SW0xcElqNDhkWE5sSUdSaGRHRXRZejBpTVVRME5qVWlJSGhzYVc1ck9taHlaV1k5SWlOTlNsZ3RNaTFVUlZndFNTMHhSRFEyTlNJdlBqd3ZaejQ4WnlCa1lYUmhMVzF0YkMxdWIyUmxQU0pVWlZoQmRHOXRJaUIwY21GdWMyWnZjbTA5SW5SeVlXNXpiR0YwWlNnMk1EVXNMVEUxTUNrZ2MyTmhiR1VvTUM0M01EY3BJaUJrWVhSaExXMXFlQzEwWlhoamJHRnpjejBpVDFKRUlqNDhaeUJrWVhSaExXMXRiQzF1YjJSbFBTSnRhU0krUEhWelpTQmtZWFJoTFdNOUlqRkVORFl4SWlCNGJHbHVhenBvY21WbVBTSWpUVXBZTFRJdFZFVllMVWt0TVVRME5qRWlMejQ4TDJjK1BHY2daR0YwWVMxdGJXd3RibTlrWlQwaWJXOGlJSFJ5WVc1elptOXliVDBpZEhKaGJuTnNZWFJsS0RNMk1Td3dLU0krUEhWelpTQmtZWFJoTFdNOUlqSXlNVElpSUhoc2FXNXJPbWh5WldZOUlpTk5TbGd0TWkxVVJWZ3RUaTB5TWpFeUlpOCtQQzluUGp4bklHUmhkR0V0Ylcxc0xXNXZaR1U5SW0xdUlpQjBjbUZ1YzJadmNtMDlJblJ5WVc1emJHRjBaU2d4TVRNNUxEQXBJajQ4ZFhObElHUmhkR0V0WXowaU16RWlJSGhzYVc1ck9taHlaV1k5SWlOTlNsZ3RNaTFVUlZndFRpMHpNU0l2UGp3dlp6NDhMMmMrUEM5blBqeG5JR1JoZEdFdGJXMXNMVzV2WkdVOUltMXZJaUIwY21GdWMyWnZjbTA5SW5SeVlXNXpiR0YwWlNnME1UQXpMaklzTUNraVBqeDFjMlVnWkdGMFlTMWpQU0l5UXlJZ2VHeHBibXM2YUhKbFpqMGlJMDFLV0MweUxWUkZXQzFPTFRKRElpOCtQQzluUGp4bklHUmhkR0V0Ylcxc0xXNXZaR1U5SW0xemRIbHNaU0lnZEhKaGJuTm1iM0p0UFNKMGNtRnVjMnhoZEdVb05ETTRNUzR5TERBcElqNDhaeUJrWVhSaExXMXRiQzF1YjJSbFBTSnRjM0JoWTJVaUx6NDhMMmMrUEdjZ1pHRjBZUzF0Yld3dGJtOWtaVDBpYlc4aUlIUnlZVzV6Wm05eWJUMGlkSEpoYm5Oc1lYUmxLRFEzTVRRdU9Td3dLU0krUEhWelpTQmtZWFJoTFdNOUlqSTRJaUI0YkdsdWF6cG9jbVZtUFNJalRVcFlMVEl0VkVWWUxVNHRNamdpTHo0OEwyYytQR2NnWkdGMFlTMXRiV3d0Ym05a1pUMGliVzRpSUhSeVlXNXpabTl5YlQwaWRISmhibk5zWVhSbEtEVXhNRE11T1N3d0tTSStQSFZ6WlNCa1lYUmhMV005SWpNeElpQjRiR2x1YXpwb2NtVm1QU0lqVFVwWUxUSXRWRVZZTFU0dE16RWlMejQ4TDJjK1BHY2daR0YwWVMxdGJXd3RibTlrWlQwaWJXOGlJSFJ5WVc1elptOXliVDBpZEhKaGJuTnNZWFJsS0RVNE1qWXVNU3d3S1NJK1BIVnpaU0JrWVhSaExXTTlJakl5TVRJaUlIaHNhVzVyT21oeVpXWTlJaU5OU2xndE1pMVVSVmd0VGkweU1qRXlJaTgrUEM5blBqeG5JR1JoZEdFdGJXMXNMVzV2WkdVOUltMXpkV0lpSUhSeVlXNXpabTl5YlQwaWRISmhibk5zWVhSbEtEWTRNall1TXl3d0tTSStQR2NnWkdGMFlTMXRiV3d0Ym05a1pUMGliV2tpUGp4MWMyVWdaR0YwWVMxalBTSXhSRFpHUXlJZ2VHeHBibXM2YUhKbFpqMGlJMDFLV0MweUxWUkZXQzFKTFRGRU5rWkRJaTgrUEM5blBqeG5JR1JoZEdFdGJXMXNMVzV2WkdVOUltMXBJaUIwY21GdWMyWnZjbTA5SW5SeVlXNXpiR0YwWlNnMk56TXNMVEUxTUNrZ2MyTmhiR1VvTUM0M01EY3BJajQ4ZFhObElHUmhkR0V0WXowaU1VUTBOakVpSUhoc2FXNXJPbWh5WldZOUlpTk5TbGd0TWkxVVJWZ3RTUzB4UkRRMk1TSXZQand2Wno0OEwyYytQR2NnWkdGMFlTMXRiV3d0Ym05a1pUMGliVzhpSUhSeVlXNXpabTl5YlQwaWRISmhibk5zWVhSbEtEYzRNRFF1Tml3d0tTSStQSFZ6WlNCa1lYUmhMV005SWpJNUlpQjRiR2x1YXpwb2NtVm1QU0lqVFVwWUxUSXRWRVZZTFU0dE1qa2lMejQ4TDJjK1BHY2daR0YwWVMxdGJXd3RibTlrWlQwaWJXOGlJSFJ5WVc1elptOXliVDBpZEhKaGJuTnNZWFJsS0RnME1UVXVPQ3d3S1NJK1BIVnpaU0JrWVhSaExXTTlJakl5UXpVaUlIaHNhVzVyT21oeVpXWTlJaU5OU2xndE1pMVVSVmd0VGkweU1rTTFJaTgrUEM5blBqeG5JR1JoZEdFdGJXMXNMVzV2WkdVOUlsUmxXRUYwYjIwaUlHUmhkR0V0YldwNExYUmxlR05zWVhOelBTSlBVa1FpSUhSeVlXNXpabTl5YlQwaWRISmhibk5zWVhSbEtEZzVNVFlzTUNraVBqeG5JR1JoZEdFdGJXMXNMVzV2WkdVOUltMXBJajQ4ZFhObElHUmhkR0V0WXowaU1VUTBNRGdpSUhoc2FXNXJPbWh5WldZOUlpTk5TbGd0TWkxVVJWZ3RRaTB4UkRRd09DSXZQand2Wno0OEwyYytQR2NnWkdGMFlTMXRiV3d0Ym05a1pUMGliVzhpSUhSeVlXNXpabTl5YlQwaWRISmhibk5zWVhSbEtEa3pOVElzTUNrZ2RISmhibk5zWVhSbEtEQWdMVEF1TlNraVBqeDFjMlVnWkdGMFlTMWpQU0l5T1NJZ2VHeHBibXM2YUhKbFpqMGlJMDFLV0MweUxWUkZXQzFUVHkweU9TSXZQand2Wno0OEwyYytQQzluUGp3dlp6NDhMM04yWno0PSIsCgkiUmVhbFZpZXdTaXplSnNvbiIgOiAie1wiaGVpZ2h0XCI6NDIyLFwid2lkdGhcIjo2MDE4fSIKfQo="/>
    </extobj>
    <extobj name="2384804F-3998-4D57-9195-F3826E402611-2">
      <extobjdata type="2384804F-3998-4D57-9195-F3826E402611" data="ewoJIkltZ1NldHRpbmdKc29uIiA6ICJ7XCJoZWlnaHRcIjoyMi4zMjE0Mjg1NzE0Mjg1NyxcIndpZHRoXCI6MjUyLjY3ODU3MTQyODU3MTQyfSIsCgkiTGF0ZXgiIDogInhfdCA9IFxcc3FydHsxIC0gXFxiZXRhX3R9IFxcLCB4X3t0LTF9ICsgXFxzcXJ0e1xcYmV0YV90fSBcXCwgXFxtYXRoY2Fse059KDAsIFxcbWF0aGJme0l9KSIsCgkiTGF0ZXhJbWdCYXNlNjQiIDogIlBITjJaeUI0Yld4dWN6MGlhSFIwY0RvdkwzZDNkeTUzTXk1dmNtY3ZNakF3TUM5emRtY2lJSGRwWkhSb1BTSXpNaTQwTURWbGVDSWdhR1ZwWjJoMFBTSXlMamc1T0dWNElpQnliMnhsUFNKcGJXY2lJR1p2WTNWellXSnNaVDBpWm1Gc2MyVWlJSFpwWlhkQ2IzZzlJakFnTFRFd016QXVPQ0F4TkRNeU1pNDVJREV5T0RBdU9DSWdlRzFzYm5NNmVHeHBibXM5SW1oMGRIQTZMeTkzZDNjdWR6TXViM0puTHpFNU9Ua3ZlR3hwYm1zaUlHRnlhV0V0YUdsa1pHVnVQU0owY25WbElpQnpkSGxzWlQwaWRtVnlkR2xqWVd3dFlXeHBaMjQ2SUMwd0xqVTJObVY0T3lCdFlYZ3RkMmxrZEdnNklEazRKVHNpUGp4a1pXWnpQanh3WVhSb0lHbGtQU0pOU2xndE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k5QTFRJeU1VRWlJR1E5SWsweU5qTWdNalE1VVRJMk5DQXlORGtnTXpFMUlERXpNRlEwTVRjZ0xURXdPRlEwTnpBZ0xUSXlPRXczTWpVZ016QXlVVGs0TVNBNE16Y2dPVGd5SURnek9WRTVPRGtnT0RVd0lERXdNREVnT0RVd1VURXdNRGdnT0RVd0lERXdNVE1nT0RRMFZERXdNakFnT0RNeVZqZ3lOa3czTkRFZ01qUXpVVFkwTlNBME15QTFOREFnTFRFM05sRTBOemtnTFRNd015QTBOamtnTFRNeU5GUTBOVE1nTFRNME9GRTBORGtnTFRNMU1DQTBNellnTFRNMU1FdzBNalFnTFRNME9Vd3pNVFVnTFRrMlVUSXdOaUF4TlRZZ01qQTFJREUxTmt3eE56RWdNVE13VVRFek9DQXhNRFFnTVRNM0lERXdORXd4TVRFZ01UTXdUREkyTXlBeU5EbGFJaTgrUEhCaGRHZ2dhV1E5SWsxS1dDMHl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dFZFVllMVTR0TWpJeE1pSWdaRDBpVFRnMElESXpOMVE0TkNBeU5UQlVPVGdnTWpjd1NEWTNPVkUyT1RRZ01qWXlJRFk1TkNBeU5UQlVOamM1SURJek1FZzVPRkU0TkNBeU16Y2dPRFFnTWpVd1dpSXZQanh3WVhSb0lHbGtQU0pOU2xndE1pMVVSVmd0U1MweFJEWkdSQ0lnWkQwaVRUSTVJQzB4T1RSUk1qTWdMVEU0T0NBeU15QXRNVGcyVVRJeklDMHhPRE1nTVRBeUlERXpORlF4T0RZZ05EWTFVVEl3T0NBMU16TWdNalF6SURVNE5GUXpNRGtnTmpVNFVUTTJOU0EzTURVZ05ESTVJRGN3TlVnME16RlJORGt6SURjd05TQTFNek1nTmpZM1ZEVTNNeUExTnpCUk5UY3pJRFEyTlNBME5qa2dNemsyVERRNE1pQXpPRE5STlRNeklETXpNaUExTXpNZ01qVXlVVFV6TXlBeE16a2dORFE0SURZMVZESTFOeUF0TVRCUk1qSTNJQzB4TUNBeU1ETWdMVEpVTVRZMUlERTNWREUwTXlBME1GUXhNekVnTlRsVU1USTJJRFkxVERZeUlDMHhPRGhSTmpBZ0xURTVOQ0EwTWlBdE1UazBTREk1V2swek5UTWdORE14VVRNNU1pQTBNekVnTkRJM0lEUXhPVXcwTXpJZ05ESXlVVFF6TmlBME1qWWdORE01SURReU9WUTBORGtnTkRNNVZEUTJNU0EwTlROVU5EY3lJRFEzTVZRME9EUWdORGsxVkRRNU15QTFNalJVTlRBeElEVTJNRkUxTURNZ05UWTVJRFV3TXlBMU9UTlJOVEF6SURZeE1TQTFNRElnTmpFMlVUUTROeUEyTmpjZ05ESTJJRFkyTjFFek9EUWdOalkzSURNME55QTJORE5VTWpnMklEVTRNbFF5TkRjZ05URTBWREl5TkNBME5UVlJNakU1SURRek9TQXhPRFlnTXpBNFZERTFNaUF4TmpoUk1UVXhJREUyTXlBeE5URWdNVFEzVVRFMU1TQTVPU0F4TnpNZ05qaFJNakEwSURJMklESTJNQ0F5TmxFek1ESWdNallnTXpRNUlEVXhWRFF5TlNBeE16ZFJORFF4SURFM01TQTBORGtnTWpFMFZEUTFOeUF5TnpsUk5EVTNJRE16TnlBME1qSWdNemN5VVRNNE1DQXpOVGdnTXpRM0lETTFPRWd6TXpkUk1qVTRJRE0xT0NBeU5UZ2dNemc1VVRJMU9DQXpPVFlnTWpZeElEUXdNMUV5TnpVZ05ETXhJRE0xTXlBME16RmFJaTgrUEhCaGRHZ2dhV1E5SWsxS1dDMHl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JdFZFVllMVU10TkVVaUlHUTlJazB6TkRNZ056QTFVVE0xT0NBM01EVWdNelU0SURZNU9GRXpOakFnTmprMklETTNNQ0EyTlRoVU5ERXhJRFV5TkZRME9EUWdNekU1VVRVek5pQXhOelFnTlRrd0lEZ3lURFU1TlNBM00wdzJNVFVnTVRVeVVUWTBOaUF5TnpRZ05qZ3pJRFF3TjFFM01qa2dOVGN4SURjMU1pQTJNemRVTnprNUlEY3lOMUU0TlRJZ056Z3dJRGt6TnlBM09EaFJPVE01SURjNE9DQTVORGNnTnpnNFZEazFPQ0EzT0RsSU9UWXlVVGszT1NBM09Ea2dPVGM1SURjMk5WRTVOemtnTnpJeUlEazFNU0EyT1RKUk9UUXlJRFk0TXlBNU1qUWdOamd6VVRnNE9DQTJPREVnT0RVNUlEWTNNbFE0TVRnZ05qVTBWRGd3TXlBMk16bFJOemcwSURZd09DQTNNRGdnTXpJeVZEWXpNU0F4TlZFMk16RWdNVFFnTmpNd0lERTFVVFl6TUNBeE55QTJNamtnTVRWUk5qSTRJREUwSURZeU9DQXhNbEUyTWpFZ0xUUWdOakF4SUMweE4xUTFOakFnTFRNeFVUVTFNQ0F0TXpFZ05UUTJJQzB5T0ZRMU16QWdMVGRSTkRnMElEWTNJRFExT0NBeE1qTlVNems0SURJM01sRXpOVElnTXpreUlETXhOQ0ExTVRSTU16QTJJRFV6TlZZMU16UlJNekEySURVek15QXlPVFlnTkRnNFZESTNNaUF6TnpsVU1qTTBJREl6T1ZReE9EVWdNVEF3VkRFeU55QXROMVEyTVNBdE5UQlJNelFnTFRVd0lEUWdMVE0wVkMweU55QTRVUzB5TnlBek15QXRNVElnTmpGVU1UZ2dPVEJSTWpFZ09UQWdNellnTnpkVU9EY2dOVGRJT1RKUk1UQTVJRFUzSURFeU15QTNPRlF4TmpJZ01UY3pVVEl3TmlBeU9Ua2dNak15SURReE4xUXlOalVnTlRrNVZESTNOaUEyTmpkUk1qZzBJRFk0TVNBek1EUWdOamt6VkRNME15QTNNRFZ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VJdE1VUTBNRGdpSUdROUlrMHpPVGNnTUZFek56QWdNeUF5TVRnZ00xRTJOU0F6SURNNElEQklNalZXTmpKSU1UTTVWall5TkVneU5WWTJPRFpJTXpoUk5qVWdOamd6SURJeE9DQTJPRE5STXpjd0lEWTRNeUF6T1RjZ05qZzJTRFF4TUZZMk1qUklNamsyVmpZeVNEUXhNRll3U0RNNU4x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akVpSUhoc2FXNXJPbWh5WldZOUlpTk5TbGd0TWkxVVJWZ3RTUzB4UkRRMk1TSXZQand2Wno0OEwyYytQR2NnWkdGMFlTMXRiV3d0Ym05a1pUMGliVzhpSUhSeVlXNXpabTl5YlQwaWRISmhibk5zWVhSbEtERXhPRGdzTUNraVBqeDFjMlVnWkdGMFlTMWpQU0l6UkNJZ2VHeHBibXM2YUhKbFpqMGlJMDFLV0MweUxWUkZXQzFPTFRORUlpOCtQQzluUGp4bklHUmhkR0V0Ylcxc0xXNXZaR1U5SW0xemNYSjBJaUIwY21GdWMyWnZjbTA5SW5SeVlXNXpiR0YwWlNneU1qUXpMamdzTUNraVBqeG5JSFJ5WVc1elptOXliVDBpZEhKaGJuTnNZWFJsS0RFd01qQXNNQ2tpUGp4bklHUmhkR0V0Ylcxc0xXNXZaR1U5SW0xdUlqNDhkWE5sSUdSaGRHRXRZejBpTXpFaUlIaHNhVzVyT21oeVpXWTlJaU5OU2xndE1pMVVSVmd0VGkwek1TSXZQand2Wno0OFp5QmtZWFJoTFcxdGJDMXViMlJsUFNKdGJ5SWdkSEpoYm5ObWIzSnRQU0owY21GdWMyeGhkR1VvTnpJeUxqSXNNQ2tpUGp4MWMyVWdaR0YwWVMxalBTSXlNakV5SWlCNGJHbHVhenBvY21WbVBTSWpUVXBZTFRJdFZFVllMVTR0TWpJeE1pSXZQand2Wno0OFp5QmtZWFJoTFcxdGJDMXViMlJsUFNKdGMzVmlJaUIwY21GdWMyWnZjbTA5SW5SeVlXNXpiR0YwWlNneE56SXlMalFzTUNraVBqeG5JR1JoZEdFdGJXMXNMVzV2WkdVOUltMXBJajQ4ZFhObElHUmhkR0V0WXowaU1VUTJSa1FpSUhoc2FXNXJPbWh5WldZOUlpTk5TbGd0TWkxVVJWZ3RTUzB4UkRaR1JDSXZQand2Wno0OFp5QmtZWFJoTFcxdGJDMXViMlJsUFNKdGFTSWdkSEpoYm5ObWIzSnRQU0owY21GdWMyeGhkR1VvTlRrNUxDMHhOVEFwSUhOallXeGxLREF1TnpBM0tTSStQSFZ6WlNCa1lYUmhMV005SWpGRU5EWXhJaUI0YkdsdWF6cG9jbVZtUFNJalRVcFlMVEl0VkVWWUxVa3RNVVEwTmpFaUx6NDhMMmMrUEM5blBqd3ZaejQ4WnlCa1lYUmhMVzF0YkMxdWIyUmxQU0p0YnlJZ2RISmhibk5tYjNKdFBTSjBjbUZ1YzJ4aGRHVW9NQ3d4TWpBdU9Da2lQangxYzJVZ1pHRjBZUzFqUFNJeU1qRkJJaUI0YkdsdWF6cG9jbVZtUFNJalRVcFlMVEl0VkVWWUxWTlBMVEl5TVVFaUx6NDhMMmMrUEhKbFkzUWdkMmxrZEdnOUlqSTJNall1TnlJZ2FHVnBaMmgwUFNJMk1DSWdlRDBpTVRBeU1DSWdlVDBpT1RFd0xqZ2lMejQ4TDJjK1BHY2daR0YwWVMxdGJXd3RibTlrWlQwaWJYTjBlV3hsSWlCMGNtRnVjMlp2Y20wOUluUnlZVzV6YkdGMFpTZzFPRGt3TGpVc01Da2lQanhuSUdSaGRHRXRiVzFzTFc1dlpHVTlJbTF6Y0dGalpTSXZQand2Wno0OFp5QmtZWFJoTFcxdGJDMXViMlJsUFNKdGMzVmlJaUIwY21GdWMyWnZjbTA5SW5SeVlXNXpiR0YwWlNnMk1EVTNMalVzTUNraVBqeG5JR1JoZEdFdGJXMXNMVzV2WkdVOUltMXBJajQ4ZFhObElHUmhkR0V0WXowaU1VUTBOalVpSUhoc2FXNXJPbWh5WldZOUlpTk5TbGd0TWkxVVJWZ3RTUzB4UkRRMk5TSXZQand2Wno0OFp5QmtZWFJoTFcxdGJDMXViMlJsUFNKVVpWaEJkRzl0SWlCMGNtRnVjMlp2Y20wOUluUnlZVzV6YkdGMFpTZzJNRFVzTFRFMU1Da2djMk5oYkdVb01DNDNNRGNwSWlCa1lYUmhMVzFxZUMxMFpYaGpiR0Z6Y3owaVQxSkVJajQ4WnlCa1lYUmhMVzF0YkMxdWIyUmxQU0p0YVNJK1BIVnpaU0JrWVhSaExXTTlJakZFTkRZeElpQjRiR2x1YXpwb2NtVm1QU0lqVFVwWUxUSXRWRVZZTFVrdE1VUTBOakVpTHo0OEwyYytQR2NnWkdGMFlTMXRiV3d0Ym05a1pUMGliVzhpSUhSeVlXNXpabTl5YlQwaWRISmhibk5zWVhSbEtETTJNU3d3S1NJK1BIVnpaU0JrWVhSaExXTTlJakl5TVRJaUlIaHNhVzVyT21oeVpXWTlJaU5OU2xndE1pMVVSVmd0VGkweU1qRXlJaTgrUEM5blBqeG5JR1JoZEdFdGJXMXNMVzV2WkdVOUltMXVJaUIwY21GdWMyWnZjbTA5SW5SeVlXNXpiR0YwWlNneE1UTTVMREFwSWo0OGRYTmxJR1JoZEdFdFl6MGlNekVpSUhoc2FXNXJPbWh5WldZOUlpTk5TbGd0TWkxVVJWZ3RUaTB6TVNJdlBqd3ZaejQ4TDJjK1BDOW5QanhuSUdSaGRHRXRiVzFzTFc1dlpHVTlJbTF2SWlCMGNtRnVjMlp2Y20wOUluUnlZVzV6YkdGMFpTZzRNRGt6TGpjc01Da2lQangxYzJVZ1pHRjBZUzFqUFNJeVFpSWdlR3hwYm1zNmFISmxaajBpSTAxS1dDMHlMVlJGV0MxT0xUSkNJaTgrUEM5blBqeG5JR1JoZEdFdGJXMXNMVzV2WkdVOUltMXpjWEowSWlCMGNtRnVjMlp2Y20wOUluUnlZVzV6YkdGMFpTZzVNRGt6TGprc01Da2lQanhuSUhSeVlXNXpabTl5YlQwaWRISmhibk5zWVhSbEtERXdNakFzTUNraVBqeG5JR1JoZEdFdGJXMXNMVzV2WkdVOUltMXpkV0lpUGp4bklHUmhkR0V0Ylcxc0xXNXZaR1U5SW0xcElqNDhkWE5sSUdSaGRHRXRZejBpTVVRMlJrUWlJSGhzYVc1ck9taHlaV1k5SWlOTlNsZ3RNaTFVUlZndFNTMHhSRFpHUkNJdlBqd3ZaejQ4WnlCa1lYUmhMVzF0YkMxdWIyUmxQU0p0YVNJZ2RISmhibk5tYjNKdFBTSjBjbUZ1YzJ4aGRHVW9OVGs1TEMweE5UQXBJSE5qWVd4bEtEQXVOekEzS1NJK1BIVnpaU0JrWVhSaExXTTlJakZFTkRZeElpQjRiR2x1YXpwb2NtVm1QU0lqVFVwWUxUSXRWRVZZTFVrdE1VUTBOakVpTHo0OEwyYytQQzluUGp3dlp6NDhaeUJrWVhSaExXMXRiQzF1YjJSbFBTSnRieUlnZEhKaGJuTm1iM0p0UFNKMGNtRnVjMnhoZEdVb01Dd3hNakF1T0NraVBqeDFjMlVnWkdGMFlTMWpQU0l5TWpGQklpQjRiR2x1YXpwb2NtVm1QU0lqVFVwWUxUSXRWRVZZTFZOUExUSXlNVUVpTHo0OEwyYytQSEpsWTNRZ2QybGtkR2c5SWprd05DNHpJaUJvWldsbmFIUTlJall3SWlCNFBTSXhNREl3SWlCNVBTSTVNVEF1T0NJdlBqd3ZaejQ4WnlCa1lYUmhMVzF0YkMxdWIyUmxQU0p0YzNSNWJHVWlJSFJ5WVc1elptOXliVDBpZEhKaGJuTnNZWFJsS0RFeE1ERTRMaklzTUNraVBqeG5JR1JoZEdFdGJXMXNMVzV2WkdVOUltMXpjR0ZqWlNJdlBqd3ZaejQ4WnlCa1lYUmhMVzF0YkMxdWIyUmxQU0pVWlZoQmRHOXRJaUJrWVhSaExXMXFlQzEwWlhoamJHRnpjejBpVDFKRUlpQjBjbUZ1YzJadmNtMDlJblJ5WVc1emJHRjBaU2d4TVRFNE5TNHlMREFwSWo0OFp5QmtZWFJoTFcxdGJDMXViMlJsUFNKdGFTSStQSFZ6WlNCa1lYUmhMV005SWpSRklpQjRiR2x1YXpwb2NtVm1QU0lqVFVwWUxUSXRWRVZZTFVNdE5FVWlMejQ4TDJjK1BDOW5QanhuSUdSaGRHRXRiVzFzTFc1dlpHVTlJbTF2SWlCMGNtRnVjMlp2Y20wOUluUnlZVzV6YkdGMFpTZ3hNakUyTkM0eUxEQXBJajQ4ZFhObElHUmhkR0V0WXowaU1qZ2lJSGhzYVc1ck9taHlaV1k5SWlOTlNsZ3RNaTFVUlZndFRpMHlPQ0l2UGp3dlp6NDhaeUJrWVhSaExXMXRiQzF1YjJSbFBTSnRiaUlnZEhKaGJuTm1iM0p0UFNKMGNtRnVjMnhoZEdVb01USTFOVE11TWl3d0tTSStQSFZ6WlNCa1lYUmhMV005SWpNd0lpQjRiR2x1YXpwb2NtVm1QU0lqVFVwWUxUSXRWRVZZTFU0dE16QWlMejQ4TDJjK1BHY2daR0YwWVMxdGJXd3RibTlrWlQwaWJXOGlJSFJ5WVc1elptOXliVDBpZEhKaGJuTnNZWFJsS0RFek1EVXpMaklzTUNraVBqeDFjMlVnWkdGMFlTMWpQU0l5UXlJZ2VHeHBibXM2YUhKbFpqMGlJMDFLV0MweUxWUkZXQzFPTFRKRElpOCtQQzluUGp4bklHUmhkR0V0Ylcxc0xXNXZaR1U5SWxSbFdFRjBiMjBpSUdSaGRHRXRiV3A0TFhSbGVHTnNZWE56UFNKUFVrUWlJSFJ5WVc1elptOXliVDBpZEhKaGJuTnNZWFJsS0RFek5EazNMamtzTUNraVBqeG5JR1JoZEdFdGJXMXNMVzV2WkdVOUltMXBJajQ4ZFhObElHUmhkR0V0WXowaU1VUTBNRGdpSUhoc2FXNXJPbWh5WldZOUlpTk5TbGd0TWkxVVJWZ3RRaTB4UkRRd09DSXZQand2Wno0OEwyYytQR2NnWkdGMFlTMXRiV3d0Ym05a1pUMGliVzhpSUhSeVlXNXpabTl5YlQwaWRISmhibk5zWVhSbEtERXpPVE16TGprc01Da2lQangxYzJVZ1pHRjBZUzFqUFNJeU9TSWdlR3hwYm1zNmFISmxaajBpSTAxS1dDMHlMVlJGV0MxT0xUSTVJaTgrUEM5blBqd3ZaejQ4TDJjK1BDOXpkbWMrIiwKCSJSZWFsVmlld1NpemVKc29uIiA6ICJ7XCJoZWlnaHRcIjo0NTIsXCJ3aWR0aFwiOjUwNTR9Igp9Cg=="/>
    </extobj>
    <extobj name="2384804F-3998-4D57-9195-F3826E402611-3">
      <extobjdata type="2384804F-3998-4D57-9195-F3826E402611" data="ewoJIkltZ1NldHRpbmdKc29uIiA6ICJ7XCJoZWlnaHRcIjoyMi4zMjE0Mjg1NzE0Mjg1NyxcIndpZHRoXCI6MjUyLjY3ODU3MTQyODU3MTQyfSIsCgkiTGF0ZXgiIDogInhfdCA9IFxcc3FydHsxIC0gXFxiZXRhX3R9IFxcLCB4X3t0LTF9ICsgXFxzcXJ0e1xcYmV0YV90fSBcXCwgXFxtYXRoY2Fse059KDAsIFxcbWF0aGJme0l9KSIsCgkiTGF0ZXhJbWdCYXNlNjQiIDogIlBITjJaeUI0Yld4dWN6MGlhSFIwY0RvdkwzZDNkeTUzTXk1dmNtY3ZNakF3TUM5emRtY2lJSGRwWkhSb1BTSXpNaTQwTURWbGVDSWdhR1ZwWjJoMFBTSXlMamc1T0dWNElpQnliMnhsUFNKcGJXY2lJR1p2WTNWellXSnNaVDBpWm1Gc2MyVWlJSFpwWlhkQ2IzZzlJakFnTFRFd016QXVPQ0F4TkRNeU1pNDVJREV5T0RBdU9DSWdlRzFzYm5NNmVHeHBibXM5SW1oMGRIQTZMeTkzZDNjdWR6TXViM0puTHpFNU9Ua3ZlR3hwYm1zaUlHRnlhV0V0YUdsa1pHVnVQU0owY25WbElpQnpkSGxzWlQwaWRtVnlkR2xqWVd3dFlXeHBaMjQ2SUMwd0xqVTJObVY0T3lCdFlYZ3RkMmxrZEdnNklEazRKVHNpUGp4a1pXWnpQanh3WVhSb0lHbGtQU0pOU2xndE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k5QTFRJeU1VRWlJR1E5SWsweU5qTWdNalE1VVRJMk5DQXlORGtnTXpFMUlERXpNRlEwTVRjZ0xURXdPRlEwTnpBZ0xUSXlPRXczTWpVZ016QXlVVGs0TVNBNE16Y2dPVGd5SURnek9WRTVPRGtnT0RVd0lERXdNREVnT0RVd1VURXdNRGdnT0RVd0lERXdNVE1nT0RRMFZERXdNakFnT0RNeVZqZ3lOa3czTkRFZ01qUXpVVFkwTlNBME15QTFOREFnTFRFM05sRTBOemtnTFRNd015QTBOamtnTFRNeU5GUTBOVE1nTFRNME9GRTBORGtnTFRNMU1DQTBNellnTFRNMU1FdzBNalFnTFRNME9Vd3pNVFVnTFRrMlVUSXdOaUF4TlRZZ01qQTFJREUxTmt3eE56RWdNVE13VVRFek9DQXhNRFFnTVRNM0lERXdORXd4TVRFZ01UTXdUREkyTXlBeU5EbGFJaTgrUEhCaGRHZ2dhV1E5SWsxS1dDMHl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dFZFVllMVTR0TWpJeE1pSWdaRDBpVFRnMElESXpOMVE0TkNBeU5UQlVPVGdnTWpjd1NEWTNPVkUyT1RRZ01qWXlJRFk1TkNBeU5UQlVOamM1SURJek1FZzVPRkU0TkNBeU16Y2dPRFFnTWpVd1dpSXZQanh3WVhSb0lHbGtQU0pOU2xndE1pMVVSVmd0U1MweFJEWkdSQ0lnWkQwaVRUSTVJQzB4T1RSUk1qTWdMVEU0T0NBeU15QXRNVGcyVVRJeklDMHhPRE1nTVRBeUlERXpORlF4T0RZZ05EWTFVVEl3T0NBMU16TWdNalF6SURVNE5GUXpNRGtnTmpVNFVUTTJOU0EzTURVZ05ESTVJRGN3TlVnME16RlJORGt6SURjd05TQTFNek1nTmpZM1ZEVTNNeUExTnpCUk5UY3pJRFEyTlNBME5qa2dNemsyVERRNE1pQXpPRE5STlRNeklETXpNaUExTXpNZ01qVXlVVFV6TXlBeE16a2dORFE0SURZMVZESTFOeUF0TVRCUk1qSTNJQzB4TUNBeU1ETWdMVEpVTVRZMUlERTNWREUwTXlBME1GUXhNekVnTlRsVU1USTJJRFkxVERZeUlDMHhPRGhSTmpBZ0xURTVOQ0EwTWlBdE1UazBTREk1V2swek5UTWdORE14VVRNNU1pQTBNekVnTkRJM0lEUXhPVXcwTXpJZ05ESXlVVFF6TmlBME1qWWdORE01SURReU9WUTBORGtnTkRNNVZEUTJNU0EwTlROVU5EY3lJRFEzTVZRME9EUWdORGsxVkRRNU15QTFNalJVTlRBeElEVTJNRkUxTURNZ05UWTVJRFV3TXlBMU9UTlJOVEF6SURZeE1TQTFNRElnTmpFMlVUUTROeUEyTmpjZ05ESTJJRFkyTjFFek9EUWdOalkzSURNME55QTJORE5VTWpnMklEVTRNbFF5TkRjZ05URTBWREl5TkNBME5UVlJNakU1SURRek9TQXhPRFlnTXpBNFZERTFNaUF4TmpoUk1UVXhJREUyTXlBeE5URWdNVFEzVVRFMU1TQTVPU0F4TnpNZ05qaFJNakEwSURJMklESTJNQ0F5TmxFek1ESWdNallnTXpRNUlEVXhWRFF5TlNBeE16ZFJORFF4SURFM01TQTBORGtnTWpFMFZEUTFOeUF5TnpsUk5EVTNJRE16TnlBME1qSWdNemN5VVRNNE1DQXpOVGdnTXpRM0lETTFPRWd6TXpkUk1qVTRJRE0xT0NBeU5UZ2dNemc1VVRJMU9DQXpPVFlnTWpZeElEUXdNMUV5TnpVZ05ETXhJRE0xTXlBME16RmFJaTgrUEhCaGRHZ2dhV1E5SWsxS1dDMHl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JdFZFVllMVU10TkVVaUlHUTlJazB6TkRNZ056QTFVVE0xT0NBM01EVWdNelU0SURZNU9GRXpOakFnTmprMklETTNNQ0EyTlRoVU5ERXhJRFV5TkZRME9EUWdNekU1VVRVek5pQXhOelFnTlRrd0lEZ3lURFU1TlNBM00wdzJNVFVnTVRVeVVUWTBOaUF5TnpRZ05qZ3pJRFF3TjFFM01qa2dOVGN4SURjMU1pQTJNemRVTnprNUlEY3lOMUU0TlRJZ056Z3dJRGt6TnlBM09EaFJPVE01SURjNE9DQTVORGNnTnpnNFZEazFPQ0EzT0RsSU9UWXlVVGszT1NBM09Ea2dPVGM1SURjMk5WRTVOemtnTnpJeUlEazFNU0EyT1RKUk9UUXlJRFk0TXlBNU1qUWdOamd6VVRnNE9DQTJPREVnT0RVNUlEWTNNbFE0TVRnZ05qVTBWRGd3TXlBMk16bFJOemcwSURZd09DQTNNRGdnTXpJeVZEWXpNU0F4TlZFMk16RWdNVFFnTmpNd0lERTFVVFl6TUNBeE55QTJNamtnTVRWUk5qSTRJREUwSURZeU9DQXhNbEUyTWpFZ0xUUWdOakF4SUMweE4xUTFOakFnTFRNeFVUVTFNQ0F0TXpFZ05UUTJJQzB5T0ZRMU16QWdMVGRSTkRnMElEWTNJRFExT0NBeE1qTlVNems0SURJM01sRXpOVElnTXpreUlETXhOQ0ExTVRSTU16QTJJRFV6TlZZMU16UlJNekEySURVek15QXlPVFlnTkRnNFZESTNNaUF6TnpsVU1qTTBJREl6T1ZReE9EVWdNVEF3VkRFeU55QXROMVEyTVNBdE5UQlJNelFnTFRVd0lEUWdMVE0wVkMweU55QTRVUzB5TnlBek15QXRNVElnTmpGVU1UZ2dPVEJSTWpFZ09UQWdNellnTnpkVU9EY2dOVGRJT1RKUk1UQTVJRFUzSURFeU15QTNPRlF4TmpJZ01UY3pVVEl3TmlBeU9Ua2dNak15SURReE4xUXlOalVnTlRrNVZESTNOaUEyTmpkUk1qZzBJRFk0TVNBek1EUWdOamt6VkRNME15QTNNRFZ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VJdE1VUTBNRGdpSUdROUlrMHpPVGNnTUZFek56QWdNeUF5TVRnZ00xRTJOU0F6SURNNElEQklNalZXTmpKSU1UTTVWall5TkVneU5WWTJPRFpJTXpoUk5qVWdOamd6SURJeE9DQTJPRE5STXpjd0lEWTRNeUF6T1RjZ05qZzJTRFF4TUZZMk1qUklNamsyVmpZeVNEUXhNRll3U0RNNU4x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akVpSUhoc2FXNXJPbWh5WldZOUlpTk5TbGd0TWkxVVJWZ3RTUzB4UkRRMk1TSXZQand2Wno0OEwyYytQR2NnWkdGMFlTMXRiV3d0Ym05a1pUMGliVzhpSUhSeVlXNXpabTl5YlQwaWRISmhibk5zWVhSbEtERXhPRGdzTUNraVBqeDFjMlVnWkdGMFlTMWpQU0l6UkNJZ2VHeHBibXM2YUhKbFpqMGlJMDFLV0MweUxWUkZXQzFPTFRORUlpOCtQQzluUGp4bklHUmhkR0V0Ylcxc0xXNXZaR1U5SW0xemNYSjBJaUIwY21GdWMyWnZjbTA5SW5SeVlXNXpiR0YwWlNneU1qUXpMamdzTUNraVBqeG5JSFJ5WVc1elptOXliVDBpZEhKaGJuTnNZWFJsS0RFd01qQXNNQ2tpUGp4bklHUmhkR0V0Ylcxc0xXNXZaR1U5SW0xdUlqNDhkWE5sSUdSaGRHRXRZejBpTXpFaUlIaHNhVzVyT21oeVpXWTlJaU5OU2xndE1pMVVSVmd0VGkwek1TSXZQand2Wno0OFp5QmtZWFJoTFcxdGJDMXViMlJsUFNKdGJ5SWdkSEpoYm5ObWIzSnRQU0owY21GdWMyeGhkR1VvTnpJeUxqSXNNQ2tpUGp4MWMyVWdaR0YwWVMxalBTSXlNakV5SWlCNGJHbHVhenBvY21WbVBTSWpUVXBZTFRJdFZFVllMVTR0TWpJeE1pSXZQand2Wno0OFp5QmtZWFJoTFcxdGJDMXViMlJsUFNKdGMzVmlJaUIwY21GdWMyWnZjbTA5SW5SeVlXNXpiR0YwWlNneE56SXlMalFzTUNraVBqeG5JR1JoZEdFdGJXMXNMVzV2WkdVOUltMXBJajQ4ZFhObElHUmhkR0V0WXowaU1VUTJSa1FpSUhoc2FXNXJPbWh5WldZOUlpTk5TbGd0TWkxVVJWZ3RTUzB4UkRaR1JDSXZQand2Wno0OFp5QmtZWFJoTFcxdGJDMXViMlJsUFNKdGFTSWdkSEpoYm5ObWIzSnRQU0owY21GdWMyeGhkR1VvTlRrNUxDMHhOVEFwSUhOallXeGxLREF1TnpBM0tTSStQSFZ6WlNCa1lYUmhMV005SWpGRU5EWXhJaUI0YkdsdWF6cG9jbVZtUFNJalRVcFlMVEl0VkVWWUxVa3RNVVEwTmpFaUx6NDhMMmMrUEM5blBqd3ZaejQ4WnlCa1lYUmhMVzF0YkMxdWIyUmxQU0p0YnlJZ2RISmhibk5tYjNKdFBTSjBjbUZ1YzJ4aGRHVW9NQ3d4TWpBdU9Da2lQangxYzJVZ1pHRjBZUzFqUFNJeU1qRkJJaUI0YkdsdWF6cG9jbVZtUFNJalRVcFlMVEl0VkVWWUxWTlBMVEl5TVVFaUx6NDhMMmMrUEhKbFkzUWdkMmxrZEdnOUlqSTJNall1TnlJZ2FHVnBaMmgwUFNJMk1DSWdlRDBpTVRBeU1DSWdlVDBpT1RFd0xqZ2lMejQ4TDJjK1BHY2daR0YwWVMxdGJXd3RibTlrWlQwaWJYTjBlV3hsSWlCMGNtRnVjMlp2Y20wOUluUnlZVzV6YkdGMFpTZzFPRGt3TGpVc01Da2lQanhuSUdSaGRHRXRiVzFzTFc1dlpHVTlJbTF6Y0dGalpTSXZQand2Wno0OFp5QmtZWFJoTFcxdGJDMXViMlJsUFNKdGMzVmlJaUIwY21GdWMyWnZjbTA5SW5SeVlXNXpiR0YwWlNnMk1EVTNMalVzTUNraVBqeG5JR1JoZEdFdGJXMXNMVzV2WkdVOUltMXBJajQ4ZFhObElHUmhkR0V0WXowaU1VUTBOalVpSUhoc2FXNXJPbWh5WldZOUlpTk5TbGd0TWkxVVJWZ3RTUzB4UkRRMk5TSXZQand2Wno0OFp5QmtZWFJoTFcxdGJDMXViMlJsUFNKVVpWaEJkRzl0SWlCMGNtRnVjMlp2Y20wOUluUnlZVzV6YkdGMFpTZzJNRFVzTFRFMU1Da2djMk5oYkdVb01DNDNNRGNwSWlCa1lYUmhMVzFxZUMxMFpYaGpiR0Z6Y3owaVQxSkVJajQ4WnlCa1lYUmhMVzF0YkMxdWIyUmxQU0p0YVNJK1BIVnpaU0JrWVhSaExXTTlJakZFTkRZeElpQjRiR2x1YXpwb2NtVm1QU0lqVFVwWUxUSXRWRVZZTFVrdE1VUTBOakVpTHo0OEwyYytQR2NnWkdGMFlTMXRiV3d0Ym05a1pUMGliVzhpSUhSeVlXNXpabTl5YlQwaWRISmhibk5zWVhSbEtETTJNU3d3S1NJK1BIVnpaU0JrWVhSaExXTTlJakl5TVRJaUlIaHNhVzVyT21oeVpXWTlJaU5OU2xndE1pMVVSVmd0VGkweU1qRXlJaTgrUEM5blBqeG5JR1JoZEdFdGJXMXNMVzV2WkdVOUltMXVJaUIwY21GdWMyWnZjbTA5SW5SeVlXNXpiR0YwWlNneE1UTTVMREFwSWo0OGRYTmxJR1JoZEdFdFl6MGlNekVpSUhoc2FXNXJPbWh5WldZOUlpTk5TbGd0TWkxVVJWZ3RUaTB6TVNJdlBqd3ZaejQ4TDJjK1BDOW5QanhuSUdSaGRHRXRiVzFzTFc1dlpHVTlJbTF2SWlCMGNtRnVjMlp2Y20wOUluUnlZVzV6YkdGMFpTZzRNRGt6TGpjc01Da2lQangxYzJVZ1pHRjBZUzFqUFNJeVFpSWdlR3hwYm1zNmFISmxaajBpSTAxS1dDMHlMVlJGV0MxT0xUSkNJaTgrUEM5blBqeG5JR1JoZEdFdGJXMXNMVzV2WkdVOUltMXpjWEowSWlCMGNtRnVjMlp2Y20wOUluUnlZVzV6YkdGMFpTZzVNRGt6TGprc01Da2lQanhuSUhSeVlXNXpabTl5YlQwaWRISmhibk5zWVhSbEtERXdNakFzTUNraVBqeG5JR1JoZEdFdGJXMXNMVzV2WkdVOUltMXpkV0lpUGp4bklHUmhkR0V0Ylcxc0xXNXZaR1U5SW0xcElqNDhkWE5sSUdSaGRHRXRZejBpTVVRMlJrUWlJSGhzYVc1ck9taHlaV1k5SWlOTlNsZ3RNaTFVUlZndFNTMHhSRFpHUkNJdlBqd3ZaejQ4WnlCa1lYUmhMVzF0YkMxdWIyUmxQU0p0YVNJZ2RISmhibk5tYjNKdFBTSjBjbUZ1YzJ4aGRHVW9OVGs1TEMweE5UQXBJSE5qWVd4bEtEQXVOekEzS1NJK1BIVnpaU0JrWVhSaExXTTlJakZFTkRZeElpQjRiR2x1YXpwb2NtVm1QU0lqVFVwWUxUSXRWRVZZTFVrdE1VUTBOakVpTHo0OEwyYytQQzluUGp3dlp6NDhaeUJrWVhSaExXMXRiQzF1YjJSbFBTSnRieUlnZEhKaGJuTm1iM0p0UFNKMGNtRnVjMnhoZEdVb01Dd3hNakF1T0NraVBqeDFjMlVnWkdGMFlTMWpQU0l5TWpGQklpQjRiR2x1YXpwb2NtVm1QU0lqVFVwWUxUSXRWRVZZTFZOUExUSXlNVUVpTHo0OEwyYytQSEpsWTNRZ2QybGtkR2c5SWprd05DNHpJaUJvWldsbmFIUTlJall3SWlCNFBTSXhNREl3SWlCNVBTSTVNVEF1T0NJdlBqd3ZaejQ4WnlCa1lYUmhMVzF0YkMxdWIyUmxQU0p0YzNSNWJHVWlJSFJ5WVc1elptOXliVDBpZEhKaGJuTnNZWFJsS0RFeE1ERTRMaklzTUNraVBqeG5JR1JoZEdFdGJXMXNMVzV2WkdVOUltMXpjR0ZqWlNJdlBqd3ZaejQ4WnlCa1lYUmhMVzF0YkMxdWIyUmxQU0pVWlZoQmRHOXRJaUJrWVhSaExXMXFlQzEwWlhoamJHRnpjejBpVDFKRUlpQjBjbUZ1YzJadmNtMDlJblJ5WVc1emJHRjBaU2d4TVRFNE5TNHlMREFwSWo0OFp5QmtZWFJoTFcxdGJDMXViMlJsUFNKdGFTSStQSFZ6WlNCa1lYUmhMV005SWpSRklpQjRiR2x1YXpwb2NtVm1QU0lqVFVwWUxUSXRWRVZZTFVNdE5FVWlMejQ4TDJjK1BDOW5QanhuSUdSaGRHRXRiVzFzTFc1dlpHVTlJbTF2SWlCMGNtRnVjMlp2Y20wOUluUnlZVzV6YkdGMFpTZ3hNakUyTkM0eUxEQXBJajQ4ZFhObElHUmhkR0V0WXowaU1qZ2lJSGhzYVc1ck9taHlaV1k5SWlOTlNsZ3RNaTFVUlZndFRpMHlPQ0l2UGp3dlp6NDhaeUJrWVhSaExXMXRiQzF1YjJSbFBTSnRiaUlnZEhKaGJuTm1iM0p0UFNKMGNtRnVjMnhoZEdVb01USTFOVE11TWl3d0tTSStQSFZ6WlNCa1lYUmhMV005SWpNd0lpQjRiR2x1YXpwb2NtVm1QU0lqVFVwWUxUSXRWRVZZTFU0dE16QWlMejQ4TDJjK1BHY2daR0YwWVMxdGJXd3RibTlrWlQwaWJXOGlJSFJ5WVc1elptOXliVDBpZEhKaGJuTnNZWFJsS0RFek1EVXpMaklzTUNraVBqeDFjMlVnWkdGMFlTMWpQU0l5UXlJZ2VHeHBibXM2YUhKbFpqMGlJMDFLV0MweUxWUkZXQzFPTFRKRElpOCtQQzluUGp4bklHUmhkR0V0Ylcxc0xXNXZaR1U5SWxSbFdFRjBiMjBpSUdSaGRHRXRiV3A0TFhSbGVHTnNZWE56UFNKUFVrUWlJSFJ5WVc1elptOXliVDBpZEhKaGJuTnNZWFJsS0RFek5EazNMamtzTUNraVBqeG5JR1JoZEdFdGJXMXNMVzV2WkdVOUltMXBJajQ4ZFhObElHUmhkR0V0WXowaU1VUTBNRGdpSUhoc2FXNXJPbWh5WldZOUlpTk5TbGd0TWkxVVJWZ3RRaTB4UkRRd09DSXZQand2Wno0OEwyYytQR2NnWkdGMFlTMXRiV3d0Ym05a1pUMGliVzhpSUhSeVlXNXpabTl5YlQwaWRISmhibk5zWVhSbEtERXpPVE16TGprc01Da2lQangxYzJVZ1pHRjBZUzFqUFNJeU9TSWdlR3hwYm1zNmFISmxaajBpSTAxS1dDMHlMVlJGV0MxT0xUSTVJaTgrUEM5blBqd3ZaejQ4TDJjK1BDOXpkbWMrIiwKCSJSZWFsVmlld1NpemVKc29uIiA6ICJ7XCJoZWlnaHRcIjo0NTIsXCJ3aWR0aFwiOjUwNTR9Igp9Cg=="/>
    </extobj>
    <extobj name="2384804F-3998-4D57-9195-F3826E402611-4">
      <extobjdata type="2384804F-3998-4D57-9195-F3826E402611" data="ewoJIkltZ1NldHRpbmdKc29uIiA6ICJ7XCJoZWlnaHRcIjoyMi4zMjE0Mjg1NzE0Mjg1NyxcIndpZHRoXCI6MjQ2LjQyODU3MTQyODU3MTQyfSIsCgkiTGF0ZXgiIDogInhfdD1cXCBcXHNxcnR7e1xcYmFye1xcYWxwaGF9fV90fVxcIC5cXCB4XzBcXCArXFwgXFxzcXJ0ezFcXCAtXFwge1xcYmFye1xcYWxwaGF9fV90fVxcIC5cXCBcXGVwc2lsb25cXCIsCgkiTGF0ZXhJbWdCYXNlNjQiIDogIlBITjJaeUI0Yld4dWN6MGlhSFIwY0RvdkwzZDNkeTUzTXk1dmNtY3ZNakF3TUM5emRtY2lJSGRwWkhSb1BTSXpNUzQyTldWNElpQm9aV2xuYUhROUlqSXVPRFV4WlhnaUlISnZiR1U5SW1sdFp5SWdabTlqZFhOaFlteGxQU0ptWVd4elpTSWdkbWxsZDBKdmVEMGlNQ0F0TVRBME1pNDVJREV6T1RnNUxqRWdNVEkyTUNJZ2VHMXNibk02ZUd4cGJtczlJbWgwZEhBNkx5OTNkM2N1ZHpNdWIzSm5MekU1T1RrdmVHeHBibXNpSUdGeWFXRXRhR2xrWkdWdVBTSjBjblZsSWlCemRIbHNaVDBpZG1WeWRHbGpZV3d0WVd4cFoyNDZJQzB3TGpRNU1XVjRPeUJ0WVhndGQybGtkR2c2SURrNEpUc2lQanhrWldae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NHRRVEFpSUdROUlpSXZQanh3WVhSb0lHbGtQU0pOU2xndE1pMVVSVmd0VTA4dE1qSXhRU0lnWkQwaVRUSTJNeUF5TkRsUk1qWTBJREkwT1NBek1UVWdNVE13VkRReE55QXRNVEE0VkRRM01DQXRNakk0VERjeU5TQXpNREpST1RneElEZ3pOeUE1T0RJZ09ETTVVVGs0T1NBNE5UQWdNVEF3TVNBNE5UQlJNVEF3T0NBNE5UQWdNVEF4TXlBNE5EUlVNVEF5TUNBNE16SldPREkyVERjME1TQXlORE5STmpRMUlEUXpJRFUwTUNBdE1UYzJVVFEzT1NBdE16QXpJRFEyT1NBdE16STBWRFExTXlBdE16UTRVVFEwT1NBdE16VXdJRFF6TmlBdE16VXdURFF5TkNBdE16UTVURE14TlNBdE9UWlJNakEySURFMU5pQXlNRFVnTVRVMlRERTNNU0F4TXpCUk1UTTRJREV3TkNBeE16Y2dNVEEwVERFeE1TQXhNekJNTWpZeklESTBPVm9pTHo0OGNHRjBhQ0JwWkQwaVRVcFlMVEl0VkVWWUxVa3RNVVEyUmtNaUlHUTlJazB6TkNBeE5UWlJNelFnTWpjd0lERXlNQ0F6TlRaVU16QTVJRFEwTWxFek56a2dORFF5SURReU1TQTBNREpVTkRjNElETXdORkUwT0RRZ01qYzFJRFE0TlNBeU16ZFdNakE0VVRVek5DQXlPRElnTlRZd0lETTNORkUxTmpRZ016ZzRJRFUyTmlBek9UQlVOVGd5SURNNU0xRTJNRE1nTXpreklEWXdNeUF6T0RWUk5qQXpJRE0zTmlBMU9UUWdNelEyVkRVMU9DQXlOakZVTkRrM0lERTJNVXcwT0RZZ01UUTNURFE0TnlBeE1qTlJORGc1SURZM0lEUTVOU0EwTjFRMU1UUWdNalpSTlRJNElESTRJRFUwTUNBek4xUTFOVGNnTmpCUk5UVTVJRFkzSURVMk1pQTJPRlExTnpjZ056QlJOVGszSURjd0lEVTVOeUEyTWxFMU9UY2dOVFlnTlRreElEUXpVVFUzT1NBeE9TQTFOVFlnTlZRMU1USWdMVEV3U0RVd05WRTBNemdnTFRFd0lEUXhOQ0EyTWt3ME1URWdOamxNTkRBd0lEWXhVVE01TUNBMU15QXpOekFnTkRGVU16STFJREU0VkRJMk55QXRNbFF5TURNZ0xURXhVVEV5TkNBdE1URWdOemtnTXpsVU16UWdNVFUyV2sweU1EZ2dNalpSTWpVM0lESTJJRE13TmlBME4xUXpOemtnT1RCTU5EQXpJREV4TWxFME1ERWdNalUxSURNNU5pQXlPVEJSTXpneUlEUXdOU0F6TURRZ05EQTFVVEl6TlNBME1EVWdNVGd6SURNek1sRXhOVFlnTWpreUlERXpPU0F5TWpSVU1USXhJREV5TUZFeE1qRWdOekVnTVRRMklEUTVWREl3T0NBeU5sb2lMejQ4Y0dGMGFDQnBaRDBpVFVwWUxUSXRWRVZZTFU0dFFVWWlJR1E5SWswMk9TQTFORFJXTlRrd1NEUXpNRlkxTkRSSU5qbGFJaTgrUEhCaGRHZ2dhV1E5SWsxS1dDMHlMVlJGV0MxT0xUSkZJaUJrUFNKTk56Z2dOakJSTnpnZ09EUWdPVFVnTVRBeVZERXpPQ0F4TWpCUk1UWXlJREV5TUNBeE9EQWdNVEEwVkRFNU9TQTJNVkV4T1RrZ016WWdNVGd5SURFNFZERXpPU0F3VkRrMklERTNWRGM0SURZd1dpSXZQanh3WVhSb0lHbGtQU0pOU2xndE1p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SXRWRVZZTFU0dE1rSWlJR1E5SWswMU5pQXlNemRVTlRZZ01qVXdWRGN3SURJM01FZ3pOamxXTkRJd1RETTNNQ0ExTnpCUk16Z3dJRFU0TXlBek9Ea2dOVGd6VVRRd01pQTFPRE1nTkRBNUlEVTJPRll5TnpCSU56QTNVVGN5TWlBeU5qSWdOekl5SURJMU1GUTNNRGNnTWpNd1NEUXdPVll0TmpoUk5EQXhJQzA0TWlBek9URWdMVGd5U0RNNE9VZ3pPRGRSTXpjMUlDMDRNaUF6TmprZ0xUWTRWakl6TUVnM01GRTFOaUF5TXpjZ05UWWdNalV3V2lJdlBqeHdZWFJvSUdsa1BTSk5TbGd0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lMVlJGV0MxT0xUSXlNVElpSUdROUlrMDROQ0F5TXpkVU9EUWdNalV3VkRrNElESTNNRWcyTnpsUk5qazBJREkyTWlBMk9UUWdNalV3VkRZM09TQXlNekJJT1RoUk9EUWdNak0zSURnMElESTFNRm9pTHo0OGNHRjBhQ0JwWkQwaVRVcFlMVEl0VkVWWUxVa3RNVVEzTVRZaUlHUTlJazB5TWpjZ0xURXhVVEUwT1NBdE1URWdPVFVnTkRGVU5EQWdNVGMwVVRRd0lESTJNaUE0TnlBek1qSlJNVEl4SURNMk55QXhOek1nTXprMlZESTROeUEwTXpCUk1qZzVJRFF6TVNBek1qa2dORE14U0RNMk4xRXpPRElnTkRJMklETTRNaUEwTVRGUk16Z3lJRE00TlNBek5ERWdNemcxU0RNeU5VZ3pNVEpSTVRreElETTROU0F4TlRRZ01qYzNUREUxTUNBeU5qVklNekkzVVRNME1DQXlOVFlnTXpRd0lESTBObEV6TkRBZ01qSTRJRE15TUNBeU1UbElNVE00VmpJeE4xRXhNamdnTVRnM0lERXlPQ0F4TkROUk1USTRJRGMzSURFMk1DQTFNbFF5TXpFZ01qWlJNalU0SURJMklESTROQ0F6TmxRek1qWWdOVGRVTXpReklEWTRVVE0xTUNBMk9DQXpOVFFnTlRoVU16VTRJRE01VVRNMU9DQXpOaUF6TlRjZ016VlJNelUwSURNeElETXpOeUF5TVZReU9Ea2dNRlF5TWpjZ0xURXh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mpVaUlIaHNhVzVyT21oeVpXWTlJaU5OU2xndE1pMVVSVmd0U1MweFJEUTJOU0l2UGp3dlp6NDhaeUJrWVhSaExXMXRiQzF1YjJSbFBTSnRhU0lnZEhKaGJuTm1iM0p0UFNKMGNtRnVjMnhoZEdVb05qQTFMQzB4TlRBcElITmpZV3hsS0RBdU56QTNLU0krUEhWelpTQmtZWFJoTFdNOUlqRkVORFl4SWlCNGJHbHVhenBvY21WbVBTSWpUVXBZTFRJdFZFVllMVWt0TVVRME5qRWlMejQ4TDJjK1BDOW5QanhuSUdSaGRHRXRiVzFzTFc1dlpHVTlJbTF2SWlCMGNtRnVjMlp2Y20wOUluUnlZVzV6YkdGMFpTZ3hNVGc0TERBcElqNDhkWE5sSUdSaGRHRXRZejBpTTBRaUlIaHNhVzVyT21oeVpXWTlJaU5OU2xndE1pMVVSVmd0VGkwelJDSXZQand2Wno0OFp5QmtZWFJoTFcxdGJDMXViMlJsUFNKdGRHVjRkQ0lnZEhKaGJuTm1iM0p0UFNKMGNtRnVjMnhoZEdVb01qSTBNeTQ0TERBcElqNDhkWE5sSUdSaGRHRXRZejBpUVRBaUlIaHNhVzVyT21oeVpXWTlJaU5OU2xndE1pMVVSVmd0VGkxQk1DSXZQand2Wno0OFp5QmtZWFJoTFcxdGJDMXViMlJsUFNKdGMzRnlkQ0lnZEhKaGJuTm1iM0p0UFNKMGNtRnVjMnhoZEdVb01qUTVNeTQ0TERBcElqNDhaeUIwY21GdWMyWnZjbTA5SW5SeVlXNXpiR0YwWlNneE1ESXdMREFwSWo0OFp5QmtZWFJoTFcxdGJDMXViMlJsUFNKdGMzVmlJajQ4WnlCa1lYUmhMVzF0YkMxdWIyUmxQU0pVWlZoQmRHOXRJaUJrWVhSaExXMXFlQzEwWlhoamJHRnpjejBpVDFKRUlqNDhaeUJrWVhSaExXMXRiQzF1YjJSbFBTSlVaVmhCZEc5dElpQmtZWFJoTFcxcWVDMTBaWGhqYkdGemN6MGlUMUpFSWo0OFp5QmtZWFJoTFcxdGJDMXViMlJsUFNKdGIzWmxjaUkrUEdjZ1pHRjBZUzF0Yld3dGJtOWtaVDBpYldraVBqeDFjMlVnWkdGMFlTMWpQU0l4UkRaR1F5SWdlR3hwYm1zNmFISmxaajBpSTAxS1dDMHlMVlJGV0MxSkxURkVOa1pESWk4K1BDOW5QanhuSUdSaGRHRXRiVzFzTFc1dlpHVTlJbTF2SWlCMGNtRnVjMlp2Y20wOUluUnlZVzV6YkdGMFpTZ3pORGN1T0N3ektTQjBjbUZ1YzJ4aGRHVW9MVEkxTUNBd0tTSStQSFZ6WlNCa1lYUmhMV005SWtGR0lpQjRiR2x1YXpwb2NtVm1QU0lqVFVwWUxUSXRWRVZZTFU0dFFVWWlMejQ4TDJjK1BDOW5Qand2Wno0OEwyYytQR2NnWkdGMFlTMXRiV3d0Ym05a1pUMGliV2tpSUhSeVlXNXpabTl5YlQwaWRISmhibk5zWVhSbEtEWTNNeXd0TVRVd0tTQnpZMkZzWlNnd0xqY3dOeWtpUGp4MWMyVWdaR0YwWVMxalBTSXhSRFEyTVNJZ2VHeHBibXM2YUhKbFpqMGlJMDFLV0MweUxWUkZXQzFKTFRGRU5EWXhJaTgrUEM5blBqd3ZaejQ4TDJjK1BHY2daR0YwWVMxdGJXd3RibTlrWlQwaWJXOGlJSFJ5WVc1elptOXliVDBpZEhKaGJuTnNZWFJsS0RBc01UTXlMamtwSWo0OGRYTmxJR1JoZEdFdFl6MGlNakl4UVNJZ2VHeHBibXM2YUhKbFpqMGlJMDFLV0MweUxWUkZXQzFUVHkweU1qRkJJaTgrUEM5blBqeHlaV04wSUhkcFpIUm9QU0k1TnpndU15SWdhR1ZwWjJoMFBTSTJNQ0lnZUQwaU1UQXlNQ0lnZVQwaU9USXlMamtpTHo0OEwyYytQR2NnWkdGMFlTMXRiV3d0Ym05a1pUMGliWFJsZUhRaUlIUnlZVzV6Wm05eWJUMGlkSEpoYm5Oc1lYUmxLRFEwT1RJdU1Td3dLU0krUEhWelpTQmtZWFJoTFdNOUlrRXdJaUI0YkdsdWF6cG9jbVZtUFNJalRVcFlMVEl0VkVWWUxVNHRRVEFpTHo0OEwyYytQR2NnWkdGMFlTMXRiV3d0Ym05a1pUMGliVzhpSUhSeVlXNXpabTl5YlQwaWRISmhibk5zWVhSbEtEUTNOREl1TVN3d0tTSStQSFZ6WlNCa1lYUmhMV005SWpKRklpQjRiR2x1YXpwb2NtVm1QU0lqVFVwWUxUSXRWRVZZTFU0dE1rVWlMejQ4TDJjK1BHY2daR0YwWVMxdGJXd3RibTlrWlQwaWJYUmxlSFFpSUhSeVlXNXpabTl5YlQwaWRISmhibk5zWVhSbEtEVXhPRFl1T0N3d0tTSStQSFZ6WlNCa1lYUmhMV005SWtFd0lpQjRiR2x1YXpwb2NtVm1QU0lqVFVwWUxUSXRWRVZZTFU0dFFUQWlMejQ4TDJjK1BHY2daR0YwWVMxdGJXd3RibTlrWlQwaWJYTjFZaUlnZEhKaGJuTm1iM0p0UFNKMGNtRnVjMnhoZEdVb05UUXpOaTQ0TERBcElqNDhaeUJrWVhSaExXMXRiQzF1YjJSbFBTSnRhU0krUEhWelpTQmtZWFJoTFdNOUlqRkVORFkxSWlCNGJHbHVhenBvY21WbVBTSWpUVXBZTFRJdFZFVllMVWt0TVVRME5qVWlMejQ4TDJjK1BHY2daR0YwWVMxdGJXd3RibTlrWlQwaWJXNGlJSFJ5WVc1elptOXliVDBpZEhKaGJuTnNZWFJsS0RZd05Td3RNVFV3S1NCelkyRnNaU2d3TGpjd055a2lQangxYzJVZ1pHRjBZUzFqUFNJek1DSWdlR3hwYm1zNmFISmxaajBpSTAxS1dDMHlMVlJGV0MxT0xUTXdJaTgrUEM5blBqd3ZaejQ4WnlCa1lYUmhMVzF0YkMxdWIyUmxQU0p0ZEdWNGRDSWdkSEpoYm5ObWIzSnRQU0owY21GdWMyeGhkR1VvTmpRME5TNHpMREFwSWo0OGRYTmxJR1JoZEdFdFl6MGlRVEFpSUhoc2FXNXJPbWh5WldZOUlpTk5TbGd0TWkxVVJWZ3RUaTFCTUNJdlBqd3ZaejQ4WnlCa1lYUmhMVzF0YkMxdWIyUmxQU0p0YnlJZ2RISmhibk5tYjNKdFBTSjBjbUZ1YzJ4aGRHVW9Oamt4Tnk0MUxEQXBJajQ4ZFhObElHUmhkR0V0WXowaU1rSWlJSGhzYVc1ck9taHlaV1k5SWlOTlNsZ3RNaTFVUlZndFRpMHlRaUl2UGp3dlp6NDhaeUJrWVhSaExXMXRiQzF1YjJSbFBTSnRkR1Y0ZENJZ2RISmhibk5tYjNKdFBTSjBjbUZ1YzJ4aGRHVW9Oemt4Tnk0NExEQXBJajQ4ZFhObElHUmhkR0V0WXowaVFUQWlJSGhzYVc1ck9taHlaV1k5SWlOTlNsZ3RNaTFVUlZndFRpMUJNQ0l2UGp3dlp6NDhaeUJrWVhSaExXMXRiQzF1YjJSbFBTSnRjM0Z5ZENJZ2RISmhibk5tYjNKdFBTSjBjbUZ1YzJ4aGRHVW9PREUyTnk0NExEQXBJajQ4WnlCMGNtRnVjMlp2Y20wOUluUnlZVzV6YkdGMFpTZ3hNREl3TERBcElqNDhaeUJrWVhSaExXMXRiQzF1YjJSbFBTSnRiaUkrUEhWelpTQmtZWFJoTFdNOUlqTXhJaUI0YkdsdWF6cG9jbVZtUFNJalRVcFlMVEl0VkVWWUxVNHRNekVpTHo0OEwyYytQR2NnWkdGMFlTMXRiV3d0Ym05a1pUMGliWFJsZUhRaUlIUnlZVzV6Wm05eWJUMGlkSEpoYm5Oc1lYUmxLRFV3TUN3d0tTSStQSFZ6WlNCa1lYUmhMV005SWtFd0lpQjRiR2x1YXpwb2NtVm1QU0lqVFVwWUxUSXRWRVZZTFU0dFFUQWlMejQ4TDJjK1BHY2daR0YwWVMxdGJXd3RibTlrWlQwaWJXOGlJSFJ5WVc1elptOXliVDBpZEhKaGJuTnNZWFJsS0RrM01pNHlMREFwSWo0OGRYTmxJR1JoZEdFdFl6MGlNakl4TWlJZ2VHeHBibXM2YUhKbFpqMGlJMDFLV0MweUxWUkZXQzFPTFRJeU1USWlMejQ4TDJjK1BHY2daR0YwWVMxdGJXd3RibTlrWlQwaWJYUmxlSFFpSUhSeVlXNXpabTl5YlQwaWRISmhibk5zWVhSbEtERTVOekl1TkN3d0tTSStQSFZ6WlNCa1lYUmhMV005SWtFd0lpQjRiR2x1YXpwb2NtVm1QU0lqVFVwWUxUSXRWRVZZTFU0dFFUQWlMejQ4TDJjK1BHY2daR0YwWVMxdGJXd3RibTlrWlQwaWJYTjFZaUlnZEhKaGJuTm1iM0p0UFNKMGNtRnVjMnhoZEdVb01qSXlNaTQwTERBcElqNDhaeUJrWVhSaExXMXRiQzF1YjJSbFBTSlVaVmhCZEc5dElpQmtZWFJoTFcxcWVDMTBaWGhqYkdGemN6MGlUMUpFSWo0OFp5QmtZWFJoTFcxdGJDMXViMlJsUFNKVVpWaEJkRzl0SWlCa1lYUmhMVzFxZUMxMFpYaGpiR0Z6Y3owaVQxSkVJajQ4WnlCa1lYUmhMVzF0YkMxdWIyUmxQU0p0YjNabGNpSStQR2NnWkdGMFlTMXRiV3d0Ym05a1pUMGliV2tpUGp4MWMyVWdaR0YwWVMxalBTSXhSRFpHUXlJZ2VHeHBibXM2YUhKbFpqMGlJMDFLV0MweUxWUkZXQzFKTFRGRU5rWkRJaTgrUEM5blBqeG5JR1JoZEdFdGJXMXNMVzV2WkdVOUltMXZJaUIwY21GdWMyWnZjbTA5SW5SeVlXNXpiR0YwWlNnek5EY3VPQ3d6S1NCMGNtRnVjMnhoZEdVb0xUSTFNQ0F3S1NJK1BIVnpaU0JrWVhSaExXTTlJa0ZHSWlCNGJHbHVhenBvY21WbVBTSWpUVXBZTFRJdFZFVllMVTR0UVVZaUx6NDhMMmMrUEM5blBqd3ZaejQ4TDJjK1BHY2daR0YwWVMxdGJXd3RibTlrWlQwaWJXa2lJSFJ5WVc1elptOXliVDBpZEhKaGJuTnNZWFJsS0RZM015d3RNVFV3S1NCelkyRnNaU2d3TGpjd055a2lQangxYzJVZ1pHRjBZUzFqUFNJeFJEUTJNU0lnZUd4cGJtczZhSEpsWmowaUkwMUtXQzB5TFZSRldDMUpMVEZFTkRZeElpOCtQQzluUGp3dlp6NDhMMmMrUEdjZ1pHRjBZUzF0Yld3dGJtOWtaVDBpYlc4aUlIUnlZVzV6Wm05eWJUMGlkSEpoYm5Oc1lYUmxLREFzTVRNeUxqa3BJajQ4ZFhObElHUmhkR0V0WXowaU1qSXhRU0lnZUd4cGJtczZhSEpsWmowaUkwMUtXQzB5TFZSRldDMVRUeTB5TWpGQklpOCtQQzluUGp4eVpXTjBJSGRwWkhSb1BTSXpNakF3TGpjaUlHaGxhV2RvZEQwaU5qQWlJSGc5SWpFd01qQWlJSGs5SWpreU1pNDVJaTgrUEM5blBqeG5JR1JoZEdFdGJXMXNMVzV2WkdVOUltMTBaWGgwSWlCMGNtRnVjMlp2Y20wOUluUnlZVzV6YkdGMFpTZ3hNak00T0M0MUxEQXBJajQ4ZFhObElHUmhkR0V0WXowaVFUQWlJSGhzYVc1ck9taHlaV1k5SWlOTlNsZ3RNaTFVUlZndFRpMUJNQ0l2UGp3dlp6NDhaeUJrWVhSaExXMXRiQzF1YjJSbFBTSnRieUlnZEhKaGJuTm1iM0p0UFNKMGNtRnVjMnhoZEdVb01USTJNemd1TlN3d0tTSStQSFZ6WlNCa1lYUmhMV005SWpKRklpQjRiR2x1YXpwb2NtVm1QU0lqVFVwWUxUSXRWRVZZTFU0dE1rVWlMejQ4TDJjK1BHY2daR0YwWVMxdGJXd3RibTlrWlQwaWJYUmxlSFFpSUhSeVlXNXpabTl5YlQwaWRISmhibk5zWVhSbEtERXpNRGd6TGpFc01Da2lQangxYzJVZ1pHRjBZUzFqUFNKQk1DSWdlR3hwYm1zNmFISmxaajBpSTAxS1dDMHlMVlJGV0MxT0xVRXdJaTgrUEM5blBqeG5JR1JoZEdFdGJXMXNMVzV2WkdVOUltMXBJaUIwY21GdWMyWnZjbTA5SW5SeVlXNXpiR0YwWlNneE16TXpNeTR4TERBcElqNDhkWE5sSUdSaGRHRXRZejBpTVVRM01UWWlJSGhzYVc1ck9taHlaV1k5SWlOTlNsZ3RNaTFVUlZndFNTMHhSRGN4TmlJdlBqd3ZaejQ4WnlCa1lYUmhMVzF0YkMxdWIyUmxQU0p0ZEdWNGRDSWdkSEpoYm5ObWIzSnRQU0owY21GdWMyeGhkR1VvTVRNM016a3VNU3d3S1NJK1BIVnpaU0JrWVhSaExXTTlJa0V3SWlCNGJHbHVhenBvY21WbVBTSWpUVXBZTFRJdFZFVllMVTR0UVRBaUx6NDhMMmMrUEM5blBqd3ZaejQ4TDNOMlp6ND0iLAoJIlJlYWxWaWV3U2l6ZUpzb24iIDogIntcImhlaWdodFwiOjQ0NCxcIndpZHRoXCI6NDkyOX0iCn0K"/>
    </extobj>
  </extobjs>
</s:customData>
</file>

<file path=customXml/itemProps3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8153</Words>
  <Application>WPS Presentation</Application>
  <PresentationFormat>On-screen Show (16:9)</PresentationFormat>
  <Paragraphs>340</Paragraphs>
  <Slides>40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SimSun</vt:lpstr>
      <vt:lpstr>Wingdings</vt:lpstr>
      <vt:lpstr>Arial</vt:lpstr>
      <vt:lpstr>Share Tech</vt:lpstr>
      <vt:lpstr>Share</vt:lpstr>
      <vt:lpstr>Raleway</vt:lpstr>
      <vt:lpstr>Nunito Light</vt:lpstr>
      <vt:lpstr>Share Tech</vt:lpstr>
      <vt:lpstr>Wingdings</vt:lpstr>
      <vt:lpstr>Microsoft YaHei</vt:lpstr>
      <vt:lpstr>Arial Unicode MS</vt:lpstr>
      <vt:lpstr>Calibri</vt:lpstr>
      <vt:lpstr>BatangChe</vt:lpstr>
      <vt:lpstr>Ezra SIL</vt:lpstr>
      <vt:lpstr>Cambria Math</vt:lpstr>
      <vt:lpstr>Technological Pitch Deck by Slidesgo</vt:lpstr>
      <vt:lpstr>DEEP Generative Models for Medical Image Synthesis</vt:lpstr>
      <vt:lpstr>06</vt:lpstr>
      <vt:lpstr>09</vt:lpstr>
      <vt:lpstr>Objectives Of the Tutorial</vt:lpstr>
      <vt:lpstr>Meet Us</vt:lpstr>
      <vt:lpstr>01</vt:lpstr>
      <vt:lpstr>Deep Generative Models (DGMs)</vt:lpstr>
      <vt:lpstr>How Generative AI is Supporting Healthcare</vt:lpstr>
      <vt:lpstr>PowerPoint 演示文稿</vt:lpstr>
      <vt:lpstr>04</vt:lpstr>
      <vt:lpstr>Deep Learning in Medical Diagnosis:  Case Studies (Ghana)</vt:lpstr>
      <vt:lpstr>Key Challenges in Applying Generative AI to Medical Diagnosis in Africa</vt:lpstr>
      <vt:lpstr>07</vt:lpstr>
      <vt:lpstr>Image Generation with Deep Generative Models</vt:lpstr>
      <vt:lpstr>Generative Adversarial Networks (GANs)</vt:lpstr>
      <vt:lpstr>Variational Autoencoders</vt:lpstr>
      <vt:lpstr>Diffusion Models</vt:lpstr>
      <vt:lpstr>How Diffusion Models Work...</vt:lpstr>
      <vt:lpstr>PowerPoint 演示文稿</vt:lpstr>
      <vt:lpstr>Evaluatin Image Generation Models The Frechet Inception Distance</vt:lpstr>
      <vt:lpstr>Fidelity and Diversity</vt:lpstr>
      <vt:lpstr>Diffusion Models in Medical Imaging</vt:lpstr>
      <vt:lpstr>08</vt:lpstr>
      <vt:lpstr>Dataset</vt:lpstr>
      <vt:lpstr>Forward Stage</vt:lpstr>
      <vt:lpstr>PowerPoint 演示文稿</vt:lpstr>
      <vt:lpstr>PowerPoint 演示文稿</vt:lpstr>
      <vt:lpstr>PowerPoint 演示文稿</vt:lpstr>
      <vt:lpstr>Reverse Stage</vt:lpstr>
      <vt:lpstr>Reverse Stage</vt:lpstr>
      <vt:lpstr>LAB SECTION</vt:lpstr>
      <vt:lpstr>The Unet Architecture</vt:lpstr>
      <vt:lpstr>LAB SECTION</vt:lpstr>
      <vt:lpstr>The Unet Architecture</vt:lpstr>
      <vt:lpstr>LAB SECTION</vt:lpstr>
      <vt:lpstr>Architecture of Unet Models</vt:lpstr>
      <vt:lpstr>Ethical Considerations  &amp; Challenges</vt:lpstr>
      <vt:lpstr>12</vt:lpstr>
      <vt:lpstr>THANK YOU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kirsten moore</dc:creator>
  <cp:lastModifiedBy>Joshua Tettey (Exploits)</cp:lastModifiedBy>
  <cp:revision>20</cp:revision>
  <dcterms:created xsi:type="dcterms:W3CDTF">2025-05-05T11:09:00Z</dcterms:created>
  <dcterms:modified xsi:type="dcterms:W3CDTF">2025-06-17T02:38:14Z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EB99918F333C494784953524CC7347C9_12</vt:lpwstr>
  </property>
  <property fmtid="{D5CDD505-2E9C-101B-9397-08002B2CF9AE}" pid="3" name="KSOProductBuildVer">
    <vt:lpwstr>1033-12.2.0.21546</vt:lpwstr>
  </property>
</Properties>
</file>